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6"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12192000"/>
  <p:embeddedFontLst>
    <p:embeddedFont>
      <p:font typeface="MiSans" panose="020B0604020202020204" charset="-122"/>
      <p:regular r:id="rId24"/>
    </p:embeddedFont>
    <p:embeddedFont>
      <p:font typeface="Noto Sans SC" panose="020B0604020202020204" charset="-128"/>
      <p:regular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208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jp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3g.jpg"/>
          <p:cNvPicPr>
            <a:picLocks noChangeAspect="1"/>
          </p:cNvPicPr>
          <p:nvPr/>
        </p:nvPicPr>
        <p:blipFill>
          <a:blip r:embed="rId3"/>
          <a:stretch>
            <a:fillRect/>
          </a:stretch>
        </p:blipFill>
        <p:spPr>
          <a:xfrm>
            <a:off x="1905000" y="0"/>
            <a:ext cx="10287000" cy="6858000"/>
          </a:xfrm>
          <a:prstGeom prst="rect">
            <a:avLst/>
          </a:prstGeom>
        </p:spPr>
      </p:pic>
      <p:sp>
        <p:nvSpPr>
          <p:cNvPr id="3" name="Shape 0"/>
          <p:cNvSpPr/>
          <p:nvPr/>
        </p:nvSpPr>
        <p:spPr>
          <a:xfrm>
            <a:off x="-72390" y="-84455"/>
            <a:ext cx="13742035" cy="7143115"/>
          </a:xfrm>
          <a:prstGeom prst="rect">
            <a:avLst/>
          </a:prstGeom>
          <a:gradFill flip="none" rotWithShape="1">
            <a:gsLst>
              <a:gs pos="0">
                <a:srgbClr val="EAEEF4"/>
              </a:gs>
              <a:gs pos="14000">
                <a:srgbClr val="EFF3F7"/>
              </a:gs>
              <a:gs pos="68000">
                <a:srgbClr val="F3F7FA">
                  <a:alpha val="0"/>
                </a:srgbClr>
              </a:gs>
              <a:gs pos="100000">
                <a:srgbClr val="F3F7FA">
                  <a:alpha val="0"/>
                </a:srgbClr>
              </a:gs>
            </a:gsLst>
            <a:lin ang="0" scaled="1"/>
          </a:gradFill>
          <a:ln/>
        </p:spPr>
      </p:sp>
      <p:sp>
        <p:nvSpPr>
          <p:cNvPr id="4" name="Text 1"/>
          <p:cNvSpPr/>
          <p:nvPr/>
        </p:nvSpPr>
        <p:spPr>
          <a:xfrm>
            <a:off x="-72390" y="-84455"/>
            <a:ext cx="13742035" cy="71431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626745" y="6151880"/>
            <a:ext cx="4345305" cy="331470"/>
          </a:xfrm>
          <a:prstGeom prst="rect">
            <a:avLst/>
          </a:prstGeom>
          <a:solidFill>
            <a:srgbClr val="000000">
              <a:alpha val="0"/>
            </a:srgbClr>
          </a:solidFill>
          <a:ln/>
        </p:spPr>
      </p:sp>
      <p:sp>
        <p:nvSpPr>
          <p:cNvPr id="6" name="Text 3"/>
          <p:cNvSpPr/>
          <p:nvPr/>
        </p:nvSpPr>
        <p:spPr>
          <a:xfrm>
            <a:off x="626745" y="6151880"/>
            <a:ext cx="4345305" cy="331470"/>
          </a:xfrm>
          <a:prstGeom prst="rect">
            <a:avLst/>
          </a:prstGeom>
          <a:noFill/>
          <a:ln/>
        </p:spPr>
        <p:txBody>
          <a:bodyPr wrap="square" lIns="45720" tIns="91440" rIns="91440" bIns="45720" rtlCol="0" anchor="t"/>
          <a:lstStyle/>
          <a:p>
            <a:pPr marL="0" indent="0" algn="l">
              <a:lnSpc>
                <a:spcPct val="90000"/>
              </a:lnSpc>
              <a:buNone/>
            </a:pPr>
            <a:r>
              <a:rPr lang="en-US" sz="1600" dirty="0">
                <a:solidFill>
                  <a:srgbClr val="000000"/>
                </a:solidFill>
                <a:latin typeface="MiSans" pitchFamily="34" charset="0"/>
                <a:ea typeface="MiSans" pitchFamily="34" charset="-122"/>
                <a:cs typeface="MiSans" pitchFamily="34" charset="-120"/>
              </a:rPr>
              <a:t>Kimi AI</a:t>
            </a:r>
            <a:endParaRPr lang="en-US" sz="1600" dirty="0"/>
          </a:p>
        </p:txBody>
      </p:sp>
      <p:sp>
        <p:nvSpPr>
          <p:cNvPr id="7" name="Text 4"/>
          <p:cNvSpPr/>
          <p:nvPr/>
        </p:nvSpPr>
        <p:spPr>
          <a:xfrm>
            <a:off x="7211695" y="6116955"/>
            <a:ext cx="4448810" cy="366395"/>
          </a:xfrm>
          <a:prstGeom prst="rect">
            <a:avLst/>
          </a:prstGeom>
          <a:noFill/>
          <a:ln/>
        </p:spPr>
        <p:txBody>
          <a:bodyPr wrap="square" lIns="91440" tIns="45720" rIns="91440" bIns="45720" rtlCol="0" anchor="t"/>
          <a:lstStyle/>
          <a:p>
            <a:pPr marL="0" indent="0" algn="r">
              <a:lnSpc>
                <a:spcPct val="90000"/>
              </a:lnSpc>
              <a:buNone/>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8" name="Shape 5"/>
          <p:cNvSpPr/>
          <p:nvPr/>
        </p:nvSpPr>
        <p:spPr>
          <a:xfrm>
            <a:off x="11450859" y="428881"/>
            <a:ext cx="209306" cy="42231"/>
          </a:xfrm>
          <a:prstGeom prst="rect">
            <a:avLst/>
          </a:prstGeom>
          <a:solidFill>
            <a:srgbClr val="000000"/>
          </a:solidFill>
          <a:ln w="19050">
            <a:solidFill>
              <a:srgbClr val="000000"/>
            </a:solidFill>
            <a:prstDash val="solid"/>
          </a:ln>
        </p:spPr>
      </p:sp>
      <p:sp>
        <p:nvSpPr>
          <p:cNvPr id="9" name="Text 6"/>
          <p:cNvSpPr/>
          <p:nvPr/>
        </p:nvSpPr>
        <p:spPr>
          <a:xfrm>
            <a:off x="11450859" y="42888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11450859" y="525855"/>
            <a:ext cx="209306" cy="42231"/>
          </a:xfrm>
          <a:prstGeom prst="rect">
            <a:avLst/>
          </a:prstGeom>
          <a:solidFill>
            <a:srgbClr val="000000"/>
          </a:solidFill>
          <a:ln w="19050">
            <a:solidFill>
              <a:srgbClr val="000000"/>
            </a:solidFill>
            <a:prstDash val="solid"/>
          </a:ln>
        </p:spPr>
      </p:sp>
      <p:sp>
        <p:nvSpPr>
          <p:cNvPr id="11" name="Text 8"/>
          <p:cNvSpPr/>
          <p:nvPr/>
        </p:nvSpPr>
        <p:spPr>
          <a:xfrm>
            <a:off x="11450859" y="52585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1450859" y="622829"/>
            <a:ext cx="209306" cy="42231"/>
          </a:xfrm>
          <a:prstGeom prst="rect">
            <a:avLst/>
          </a:prstGeom>
          <a:solidFill>
            <a:srgbClr val="000000"/>
          </a:solidFill>
          <a:ln w="19050">
            <a:solidFill>
              <a:srgbClr val="000000"/>
            </a:solidFill>
            <a:prstDash val="solid"/>
          </a:ln>
        </p:spPr>
      </p:sp>
      <p:sp>
        <p:nvSpPr>
          <p:cNvPr id="13" name="Text 10"/>
          <p:cNvSpPr/>
          <p:nvPr/>
        </p:nvSpPr>
        <p:spPr>
          <a:xfrm>
            <a:off x="11450859" y="62282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5099607" y="6293196"/>
            <a:ext cx="2063750" cy="0"/>
          </a:xfrm>
          <a:prstGeom prst="straightConnector1">
            <a:avLst/>
          </a:prstGeom>
          <a:noFill/>
          <a:ln w="9525">
            <a:solidFill>
              <a:srgbClr val="000000">
                <a:alpha val="21961"/>
              </a:srgbClr>
            </a:solidFill>
            <a:prstDash val="solid"/>
            <a:headEnd type="none"/>
            <a:tailEnd type="none"/>
          </a:ln>
        </p:spPr>
      </p:sp>
      <p:pic>
        <p:nvPicPr>
          <p:cNvPr id="15"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80135" y="44450"/>
            <a:ext cx="262890" cy="1170305"/>
          </a:xfrm>
          <a:prstGeom prst="rect">
            <a:avLst/>
          </a:prstGeom>
        </p:spPr>
      </p:pic>
      <p:sp>
        <p:nvSpPr>
          <p:cNvPr id="16" name="Text 12"/>
          <p:cNvSpPr/>
          <p:nvPr/>
        </p:nvSpPr>
        <p:spPr>
          <a:xfrm>
            <a:off x="626745" y="2816860"/>
            <a:ext cx="7075805" cy="1446550"/>
          </a:xfrm>
          <a:prstGeom prst="rect">
            <a:avLst/>
          </a:prstGeom>
          <a:noFill/>
          <a:ln/>
        </p:spPr>
        <p:txBody>
          <a:bodyPr wrap="square" lIns="91440" tIns="45720" rIns="91440" bIns="45720" rtlCol="0" anchor="t">
            <a:spAutoFit/>
          </a:bodyPr>
          <a:lstStyle/>
          <a:p>
            <a:pPr marL="0" indent="0" algn="l">
              <a:lnSpc>
                <a:spcPct val="100000"/>
              </a:lnSpc>
              <a:buNone/>
            </a:pPr>
            <a:r>
              <a:rPr lang="en-US" sz="4400" b="1" dirty="0">
                <a:solidFill>
                  <a:srgbClr val="000000"/>
                </a:solidFill>
                <a:latin typeface="MiSans" pitchFamily="34" charset="0"/>
                <a:ea typeface="MiSans" pitchFamily="34" charset="-122"/>
                <a:cs typeface="MiSans" pitchFamily="34" charset="-120"/>
              </a:rPr>
              <a:t>Meta VRCbot RFP Response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5-d2nf6c98bjvh7rlj019g.jpg"/>
          <p:cNvPicPr>
            <a:picLocks noChangeAspect="1"/>
          </p:cNvPicPr>
          <p:nvPr/>
        </p:nvPicPr>
        <p:blipFill>
          <a:blip r:embed="rId3"/>
          <a:stretch>
            <a:fillRect/>
          </a:stretch>
        </p:blipFill>
        <p:spPr>
          <a:xfrm>
            <a:off x="0" y="0"/>
            <a:ext cx="12202795" cy="6858000"/>
          </a:xfrm>
          <a:prstGeom prst="rect">
            <a:avLst/>
          </a:prstGeom>
        </p:spPr>
      </p:pic>
      <p:pic>
        <p:nvPicPr>
          <p:cNvPr id="3" name="Image 1" descr="https://kimi-img.moonshot.cn/pub/slides/slides_tmpl/image/25-08-27-19:59:43-d2nf6bp8bjvh7rlj0180.png"/>
          <p:cNvPicPr>
            <a:picLocks noChangeAspect="1"/>
          </p:cNvPicPr>
          <p:nvPr/>
        </p:nvPicPr>
        <p:blipFill>
          <a:blip r:embed="rId4"/>
          <a:stretch>
            <a:fillRect/>
          </a:stretch>
        </p:blipFill>
        <p:spPr>
          <a:xfrm>
            <a:off x="2701290" y="2486660"/>
            <a:ext cx="9105265" cy="3916045"/>
          </a:xfrm>
          <a:prstGeom prst="rect">
            <a:avLst/>
          </a:prstGeom>
        </p:spPr>
      </p:pic>
      <p:sp>
        <p:nvSpPr>
          <p:cNvPr id="4" name="Text 0"/>
          <p:cNvSpPr/>
          <p:nvPr/>
        </p:nvSpPr>
        <p:spPr>
          <a:xfrm>
            <a:off x="3512820" y="3658870"/>
            <a:ext cx="3385820" cy="26936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architecture features a stateless chat API gateway that handles incoming requests, ensuring scalability and reliability. It routes queries to the context orchestrator for processing.</a:t>
            </a:r>
            <a:endParaRPr lang="en-US" sz="1600" dirty="0"/>
          </a:p>
        </p:txBody>
      </p:sp>
      <p:sp>
        <p:nvSpPr>
          <p:cNvPr id="5" name="Text 1"/>
          <p:cNvSpPr/>
          <p:nvPr/>
        </p:nvSpPr>
        <p:spPr>
          <a:xfrm>
            <a:off x="530860" y="1240155"/>
            <a:ext cx="11169650" cy="822920"/>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MiSans" pitchFamily="34" charset="0"/>
                <a:ea typeface="MiSans" pitchFamily="34" charset="-122"/>
                <a:cs typeface="MiSans" pitchFamily="34" charset="-120"/>
              </a:rPr>
              <a:t>High-Level Component Map</a:t>
            </a:r>
            <a:endParaRPr lang="en-US" sz="1600" dirty="0"/>
          </a:p>
        </p:txBody>
      </p:sp>
      <p:sp>
        <p:nvSpPr>
          <p:cNvPr id="6" name="Text 2"/>
          <p:cNvSpPr/>
          <p:nvPr/>
        </p:nvSpPr>
        <p:spPr>
          <a:xfrm>
            <a:off x="3370580" y="2826385"/>
            <a:ext cx="3712210" cy="692150"/>
          </a:xfrm>
          <a:prstGeom prst="rect">
            <a:avLst/>
          </a:prstGeom>
          <a:noFill/>
          <a:ln/>
        </p:spPr>
        <p:txBody>
          <a:bodyPr wrap="square" lIns="0" tIns="0" rIns="0" bIns="0" rtlCol="0" anchor="b"/>
          <a:lstStyle/>
          <a:p>
            <a:pPr marL="0" indent="0" algn="ctr">
              <a:lnSpc>
                <a:spcPct val="150000"/>
              </a:lnSpc>
              <a:buNone/>
            </a:pPr>
            <a:r>
              <a:rPr lang="en-US" sz="2000" dirty="0">
                <a:solidFill>
                  <a:srgbClr val="577FD2"/>
                </a:solidFill>
                <a:latin typeface="MiSans" pitchFamily="34" charset="0"/>
                <a:ea typeface="MiSans" pitchFamily="34" charset="-122"/>
                <a:cs typeface="MiSans" pitchFamily="34" charset="-120"/>
              </a:rPr>
              <a:t>Stateless Chat API Gateway</a:t>
            </a:r>
            <a:endParaRPr lang="en-US" sz="1600" dirty="0"/>
          </a:p>
        </p:txBody>
      </p:sp>
      <p:pic>
        <p:nvPicPr>
          <p:cNvPr id="7" name="Image 2" descr="https://kimi-img.moonshot.cn/pub/slides/slides_tmpl/image/25-08-27-19:59:30-d2nf68h8bjvh7rlj00p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8" name="Text 3"/>
          <p:cNvSpPr/>
          <p:nvPr/>
        </p:nvSpPr>
        <p:spPr>
          <a:xfrm>
            <a:off x="7621905" y="3658870"/>
            <a:ext cx="3712210" cy="2693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The Retrieval-Augmented Generation (RAG) service components power VRCbot 's responses. It retrieves relevant guideline snippets and generates accurate answers using a SOTA frontier LLM.</a:t>
            </a:r>
            <a:endParaRPr lang="en-US" sz="1600" dirty="0"/>
          </a:p>
        </p:txBody>
      </p:sp>
      <p:sp>
        <p:nvSpPr>
          <p:cNvPr id="9" name="Text 4"/>
          <p:cNvSpPr/>
          <p:nvPr/>
        </p:nvSpPr>
        <p:spPr>
          <a:xfrm>
            <a:off x="7479665" y="2826385"/>
            <a:ext cx="3712210" cy="692150"/>
          </a:xfrm>
          <a:prstGeom prst="rect">
            <a:avLst/>
          </a:prstGeom>
          <a:noFill/>
          <a:ln/>
        </p:spPr>
        <p:txBody>
          <a:bodyPr wrap="square" lIns="0" tIns="0" rIns="0" bIns="0" rtlCol="0" anchor="b"/>
          <a:lstStyle/>
          <a:p>
            <a:pPr marL="0" indent="0" algn="ctr">
              <a:lnSpc>
                <a:spcPct val="150000"/>
              </a:lnSpc>
              <a:buNone/>
            </a:pPr>
            <a:r>
              <a:rPr lang="en-US" sz="2000" dirty="0">
                <a:solidFill>
                  <a:srgbClr val="577FD2"/>
                </a:solidFill>
                <a:latin typeface="MiSans" pitchFamily="34" charset="0"/>
                <a:ea typeface="MiSans" pitchFamily="34" charset="-122"/>
                <a:cs typeface="MiSans" pitchFamily="34" charset="-120"/>
              </a:rPr>
              <a:t>RAG Knowledge Service</a:t>
            </a:r>
            <a:endParaRPr lang="en-US" sz="1600" dirty="0"/>
          </a:p>
        </p:txBody>
      </p:sp>
      <p:sp>
        <p:nvSpPr>
          <p:cNvPr id="10" name="Shape 5"/>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6"/>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7"/>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8"/>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9"/>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10"/>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6" name="Image 3" descr="https://kimi-img.moonshot.cn/pub/slides/slides_tmpl/image/25-08-27-19:59:47-d2nf6cp8bjvh7rlj01bg.png"/>
          <p:cNvPicPr>
            <a:picLocks noChangeAspect="1"/>
          </p:cNvPicPr>
          <p:nvPr/>
        </p:nvPicPr>
        <p:blipFill>
          <a:blip r:embed="rId6"/>
          <a:stretch>
            <a:fillRect/>
          </a:stretch>
        </p:blipFill>
        <p:spPr>
          <a:xfrm>
            <a:off x="486410" y="4102100"/>
            <a:ext cx="2884170" cy="1807845"/>
          </a:xfrm>
          <a:prstGeom prst="rect">
            <a:avLst/>
          </a:prstGeom>
        </p:spPr>
      </p:pic>
      <p:pic>
        <p:nvPicPr>
          <p:cNvPr id="17" name="Image 4" descr="https://kimi-img.moonshot.cn/pub/slides/slides_tmpl/image/25-08-27-19:59:39-d2nf6ap8bjvh7rlj0110.png"/>
          <p:cNvPicPr>
            <a:picLocks noChangeAspect="1"/>
          </p:cNvPicPr>
          <p:nvPr/>
        </p:nvPicPr>
        <p:blipFill>
          <a:blip r:embed="rId7"/>
          <a:stretch>
            <a:fillRect/>
          </a:stretch>
        </p:blipFill>
        <p:spPr>
          <a:xfrm>
            <a:off x="955040" y="3285490"/>
            <a:ext cx="262255" cy="263525"/>
          </a:xfrm>
          <a:prstGeom prst="rect">
            <a:avLst/>
          </a:prstGeom>
        </p:spPr>
      </p:pic>
      <p:pic>
        <p:nvPicPr>
          <p:cNvPr id="18" name="Image 5" descr="https://kimi-img.moonshot.cn/pub/slides/slides_tmpl/image/25-08-27-19:59:33-d2nf6998bjvh7rlj00sg.png"/>
          <p:cNvPicPr>
            <a:picLocks noChangeAspect="1"/>
          </p:cNvPicPr>
          <p:nvPr/>
        </p:nvPicPr>
        <p:blipFill>
          <a:blip r:embed="rId8">
            <a:alphaModFix amt="40000"/>
          </a:blip>
          <a:stretch>
            <a:fillRect/>
          </a:stretch>
        </p:blipFill>
        <p:spPr>
          <a:xfrm>
            <a:off x="785495" y="3761105"/>
            <a:ext cx="469900" cy="340995"/>
          </a:xfrm>
          <a:prstGeom prst="rect">
            <a:avLst/>
          </a:prstGeom>
        </p:spPr>
      </p:pic>
      <p:sp>
        <p:nvSpPr>
          <p:cNvPr id="19" name="Shape 11"/>
          <p:cNvSpPr/>
          <p:nvPr/>
        </p:nvSpPr>
        <p:spPr>
          <a:xfrm rot="16200000">
            <a:off x="379730" y="3850005"/>
            <a:ext cx="913765" cy="209550"/>
          </a:xfrm>
          <a:prstGeom prst="parallelogram">
            <a:avLst>
              <a:gd name="adj" fmla="val 38342"/>
            </a:avLst>
          </a:prstGeom>
          <a:solidFill>
            <a:srgbClr val="2F5BEE">
              <a:alpha val="34118"/>
            </a:srgbClr>
          </a:solidFill>
          <a:ln/>
        </p:spPr>
      </p:sp>
      <p:sp>
        <p:nvSpPr>
          <p:cNvPr id="20" name="Text 12"/>
          <p:cNvSpPr/>
          <p:nvPr/>
        </p:nvSpPr>
        <p:spPr>
          <a:xfrm rot="16200000">
            <a:off x="379730" y="3850005"/>
            <a:ext cx="913765" cy="2095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3"/>
          <p:cNvSpPr/>
          <p:nvPr/>
        </p:nvSpPr>
        <p:spPr>
          <a:xfrm rot="16200000" flipV="1">
            <a:off x="1584325" y="3179445"/>
            <a:ext cx="692150" cy="123190"/>
          </a:xfrm>
          <a:prstGeom prst="parallelogram">
            <a:avLst>
              <a:gd name="adj" fmla="val 38342"/>
            </a:avLst>
          </a:prstGeom>
          <a:solidFill>
            <a:srgbClr val="2F5BEE">
              <a:alpha val="12941"/>
            </a:srgbClr>
          </a:solidFill>
          <a:ln/>
        </p:spPr>
      </p:sp>
      <p:sp>
        <p:nvSpPr>
          <p:cNvPr id="22" name="Text 14"/>
          <p:cNvSpPr/>
          <p:nvPr/>
        </p:nvSpPr>
        <p:spPr>
          <a:xfrm rot="16200000">
            <a:off x="1584325" y="3179445"/>
            <a:ext cx="692150" cy="1231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Shape 15"/>
          <p:cNvSpPr/>
          <p:nvPr/>
        </p:nvSpPr>
        <p:spPr>
          <a:xfrm rot="16200000" flipV="1">
            <a:off x="1781175" y="3522345"/>
            <a:ext cx="692150" cy="76200"/>
          </a:xfrm>
          <a:prstGeom prst="parallelogram">
            <a:avLst>
              <a:gd name="adj" fmla="val 38342"/>
            </a:avLst>
          </a:prstGeom>
          <a:solidFill>
            <a:srgbClr val="4B8BF7">
              <a:alpha val="45882"/>
            </a:srgbClr>
          </a:solidFill>
          <a:ln/>
        </p:spPr>
      </p:sp>
      <p:sp>
        <p:nvSpPr>
          <p:cNvPr id="24" name="Text 16"/>
          <p:cNvSpPr/>
          <p:nvPr/>
        </p:nvSpPr>
        <p:spPr>
          <a:xfrm rot="16200000">
            <a:off x="1781175" y="3522345"/>
            <a:ext cx="692150" cy="76200"/>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8-27-19:59:45-d2nf6c98bjvh7rlj019g.jpg">
            <a:extLst>
              <a:ext uri="{FF2B5EF4-FFF2-40B4-BE49-F238E27FC236}">
                <a16:creationId xmlns:a16="http://schemas.microsoft.com/office/drawing/2014/main" id="{502B5824-848B-48B4-A4C3-2AE9CCA8A901}"/>
              </a:ext>
            </a:extLst>
          </p:cNvPr>
          <p:cNvPicPr>
            <a:picLocks noChangeAspect="1"/>
          </p:cNvPicPr>
          <p:nvPr/>
        </p:nvPicPr>
        <p:blipFill>
          <a:blip r:embed="rId2"/>
          <a:stretch>
            <a:fillRect/>
          </a:stretch>
        </p:blipFill>
        <p:spPr>
          <a:xfrm>
            <a:off x="0" y="-136635"/>
            <a:ext cx="12202795" cy="6858000"/>
          </a:xfrm>
          <a:prstGeom prst="rect">
            <a:avLst/>
          </a:prstGeom>
        </p:spPr>
      </p:pic>
      <p:pic>
        <p:nvPicPr>
          <p:cNvPr id="3" name="Image 1" descr="https://kimi-img.moonshot.cn/pub/slides/slides_tmpl/image/25-08-27-19:59:43-d2nf6bp8bjvh7rlj0180.png">
            <a:extLst>
              <a:ext uri="{FF2B5EF4-FFF2-40B4-BE49-F238E27FC236}">
                <a16:creationId xmlns:a16="http://schemas.microsoft.com/office/drawing/2014/main" id="{5C3FBBFB-C862-48C6-A74C-EC5D3178F958}"/>
              </a:ext>
            </a:extLst>
          </p:cNvPr>
          <p:cNvPicPr>
            <a:picLocks noChangeAspect="1"/>
          </p:cNvPicPr>
          <p:nvPr/>
        </p:nvPicPr>
        <p:blipFill>
          <a:blip r:embed="rId3"/>
          <a:stretch>
            <a:fillRect/>
          </a:stretch>
        </p:blipFill>
        <p:spPr>
          <a:xfrm>
            <a:off x="333934" y="1242493"/>
            <a:ext cx="11563502" cy="4973298"/>
          </a:xfrm>
          <a:prstGeom prst="rect">
            <a:avLst/>
          </a:prstGeom>
        </p:spPr>
      </p:pic>
      <p:sp>
        <p:nvSpPr>
          <p:cNvPr id="5" name="Text 1">
            <a:extLst>
              <a:ext uri="{FF2B5EF4-FFF2-40B4-BE49-F238E27FC236}">
                <a16:creationId xmlns:a16="http://schemas.microsoft.com/office/drawing/2014/main" id="{D2EF7037-DF02-48DE-8AF5-15306F1C9316}"/>
              </a:ext>
            </a:extLst>
          </p:cNvPr>
          <p:cNvSpPr/>
          <p:nvPr/>
        </p:nvSpPr>
        <p:spPr>
          <a:xfrm>
            <a:off x="530860" y="220652"/>
            <a:ext cx="11169650" cy="744243"/>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MiSans" pitchFamily="34" charset="0"/>
                <a:ea typeface="MiSans" pitchFamily="34" charset="-122"/>
                <a:cs typeface="MiSans" pitchFamily="34" charset="-120"/>
              </a:rPr>
              <a:t>Proposed VRCbot High-Level Architecture</a:t>
            </a:r>
            <a:endParaRPr lang="en-US" sz="1600" dirty="0"/>
          </a:p>
        </p:txBody>
      </p:sp>
      <p:pic>
        <p:nvPicPr>
          <p:cNvPr id="7" name="Image 2" descr="https://kimi-img.moonshot.cn/pub/slides/slides_tmpl/image/25-08-27-19:59:30-d2nf68h8bjvh7rlj00p0.png">
            <a:extLst>
              <a:ext uri="{FF2B5EF4-FFF2-40B4-BE49-F238E27FC236}">
                <a16:creationId xmlns:a16="http://schemas.microsoft.com/office/drawing/2014/main" id="{38AA810E-9D6C-47E3-BAC1-CD8FCD185923}"/>
              </a:ext>
            </a:extLst>
          </p:cNvPr>
          <p:cNvPicPr>
            <a:picLocks noChangeAspect="1"/>
          </p:cNvPicPr>
          <p:nvPr/>
        </p:nvPicPr>
        <p:blipFill>
          <a:blip r:embed="rId4">
            <a:alphaModFix amt="40000"/>
          </a:blip>
          <a:stretch>
            <a:fillRect/>
          </a:stretch>
        </p:blipFill>
        <p:spPr>
          <a:xfrm rot="16200000">
            <a:off x="10631215" y="890166"/>
            <a:ext cx="262890" cy="1170305"/>
          </a:xfrm>
          <a:prstGeom prst="rect">
            <a:avLst/>
          </a:prstGeom>
        </p:spPr>
      </p:pic>
      <p:sp>
        <p:nvSpPr>
          <p:cNvPr id="10" name="Shape 5">
            <a:extLst>
              <a:ext uri="{FF2B5EF4-FFF2-40B4-BE49-F238E27FC236}">
                <a16:creationId xmlns:a16="http://schemas.microsoft.com/office/drawing/2014/main" id="{27C11A3D-AA5A-48D2-A4AF-E46D318EFD3A}"/>
              </a:ext>
            </a:extLst>
          </p:cNvPr>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6">
            <a:extLst>
              <a:ext uri="{FF2B5EF4-FFF2-40B4-BE49-F238E27FC236}">
                <a16:creationId xmlns:a16="http://schemas.microsoft.com/office/drawing/2014/main" id="{02E17908-BF84-4C02-8584-CB7C3A368308}"/>
              </a:ext>
            </a:extLst>
          </p:cNvPr>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7">
            <a:extLst>
              <a:ext uri="{FF2B5EF4-FFF2-40B4-BE49-F238E27FC236}">
                <a16:creationId xmlns:a16="http://schemas.microsoft.com/office/drawing/2014/main" id="{C093FFB3-D15F-4A66-B70D-C2C36DEBFBC9}"/>
              </a:ext>
            </a:extLst>
          </p:cNvPr>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8">
            <a:extLst>
              <a:ext uri="{FF2B5EF4-FFF2-40B4-BE49-F238E27FC236}">
                <a16:creationId xmlns:a16="http://schemas.microsoft.com/office/drawing/2014/main" id="{4395AF37-205A-4889-A8E1-D06BFC9EC5C3}"/>
              </a:ext>
            </a:extLst>
          </p:cNvPr>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9">
            <a:extLst>
              <a:ext uri="{FF2B5EF4-FFF2-40B4-BE49-F238E27FC236}">
                <a16:creationId xmlns:a16="http://schemas.microsoft.com/office/drawing/2014/main" id="{399034A8-E9C8-4BB7-AA97-68334D44898D}"/>
              </a:ext>
            </a:extLst>
          </p:cNvPr>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10">
            <a:extLst>
              <a:ext uri="{FF2B5EF4-FFF2-40B4-BE49-F238E27FC236}">
                <a16:creationId xmlns:a16="http://schemas.microsoft.com/office/drawing/2014/main" id="{16BB5B11-421D-493E-BBFA-7D616E5EB7E6}"/>
              </a:ext>
            </a:extLst>
          </p:cNvPr>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4" descr="https://kimi-img.moonshot.cn/pub/slides/slides_tmpl/image/25-08-27-19:59:39-d2nf6ap8bjvh7rlj0110.png">
            <a:extLst>
              <a:ext uri="{FF2B5EF4-FFF2-40B4-BE49-F238E27FC236}">
                <a16:creationId xmlns:a16="http://schemas.microsoft.com/office/drawing/2014/main" id="{DA1CE910-3F34-4D3B-B184-BCAAB76D55D7}"/>
              </a:ext>
            </a:extLst>
          </p:cNvPr>
          <p:cNvPicPr>
            <a:picLocks noChangeAspect="1"/>
          </p:cNvPicPr>
          <p:nvPr/>
        </p:nvPicPr>
        <p:blipFill>
          <a:blip r:embed="rId5"/>
          <a:stretch>
            <a:fillRect/>
          </a:stretch>
        </p:blipFill>
        <p:spPr>
          <a:xfrm>
            <a:off x="1589698" y="3997003"/>
            <a:ext cx="324564" cy="326136"/>
          </a:xfrm>
          <a:prstGeom prst="rect">
            <a:avLst/>
          </a:prstGeom>
        </p:spPr>
      </p:pic>
      <p:pic>
        <p:nvPicPr>
          <p:cNvPr id="18" name="Image 5" descr="https://kimi-img.moonshot.cn/pub/slides/slides_tmpl/image/25-08-27-19:59:33-d2nf6998bjvh7rlj00sg.png">
            <a:extLst>
              <a:ext uri="{FF2B5EF4-FFF2-40B4-BE49-F238E27FC236}">
                <a16:creationId xmlns:a16="http://schemas.microsoft.com/office/drawing/2014/main" id="{99221140-6A2F-4608-8220-BEB9C59DBE63}"/>
              </a:ext>
            </a:extLst>
          </p:cNvPr>
          <p:cNvPicPr>
            <a:picLocks noChangeAspect="1"/>
          </p:cNvPicPr>
          <p:nvPr/>
        </p:nvPicPr>
        <p:blipFill>
          <a:blip r:embed="rId6">
            <a:alphaModFix amt="40000"/>
          </a:blip>
          <a:stretch>
            <a:fillRect/>
          </a:stretch>
        </p:blipFill>
        <p:spPr>
          <a:xfrm>
            <a:off x="1454909" y="4187238"/>
            <a:ext cx="581544" cy="422012"/>
          </a:xfrm>
          <a:prstGeom prst="rect">
            <a:avLst/>
          </a:prstGeom>
        </p:spPr>
      </p:pic>
      <p:sp>
        <p:nvSpPr>
          <p:cNvPr id="20" name="Text 12">
            <a:extLst>
              <a:ext uri="{FF2B5EF4-FFF2-40B4-BE49-F238E27FC236}">
                <a16:creationId xmlns:a16="http://schemas.microsoft.com/office/drawing/2014/main" id="{41A992AD-160F-40EE-B1A1-2F52F83C9D90}"/>
              </a:ext>
            </a:extLst>
          </p:cNvPr>
          <p:cNvSpPr/>
          <p:nvPr/>
        </p:nvSpPr>
        <p:spPr>
          <a:xfrm rot="16200000">
            <a:off x="379730" y="3850005"/>
            <a:ext cx="913765" cy="2095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3">
            <a:extLst>
              <a:ext uri="{FF2B5EF4-FFF2-40B4-BE49-F238E27FC236}">
                <a16:creationId xmlns:a16="http://schemas.microsoft.com/office/drawing/2014/main" id="{331014E0-2173-42F3-89B7-1E6AC5A5F702}"/>
              </a:ext>
            </a:extLst>
          </p:cNvPr>
          <p:cNvSpPr/>
          <p:nvPr/>
        </p:nvSpPr>
        <p:spPr>
          <a:xfrm rot="16200000" flipV="1">
            <a:off x="2348729" y="3384399"/>
            <a:ext cx="692150" cy="123190"/>
          </a:xfrm>
          <a:prstGeom prst="parallelogram">
            <a:avLst>
              <a:gd name="adj" fmla="val 38342"/>
            </a:avLst>
          </a:prstGeom>
          <a:solidFill>
            <a:srgbClr val="2F5BEE">
              <a:alpha val="12941"/>
            </a:srgbClr>
          </a:solidFill>
          <a:ln/>
        </p:spPr>
      </p:sp>
      <p:sp>
        <p:nvSpPr>
          <p:cNvPr id="22" name="Text 14">
            <a:extLst>
              <a:ext uri="{FF2B5EF4-FFF2-40B4-BE49-F238E27FC236}">
                <a16:creationId xmlns:a16="http://schemas.microsoft.com/office/drawing/2014/main" id="{5A133681-E9A7-4CF6-AB7D-C6D385A42D06}"/>
              </a:ext>
            </a:extLst>
          </p:cNvPr>
          <p:cNvSpPr/>
          <p:nvPr/>
        </p:nvSpPr>
        <p:spPr>
          <a:xfrm rot="16200000">
            <a:off x="2348729" y="3384399"/>
            <a:ext cx="692150" cy="1231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Text 16">
            <a:extLst>
              <a:ext uri="{FF2B5EF4-FFF2-40B4-BE49-F238E27FC236}">
                <a16:creationId xmlns:a16="http://schemas.microsoft.com/office/drawing/2014/main" id="{58EC57F7-1409-4487-B833-CEACE22B1F62}"/>
              </a:ext>
            </a:extLst>
          </p:cNvPr>
          <p:cNvSpPr/>
          <p:nvPr/>
        </p:nvSpPr>
        <p:spPr>
          <a:xfrm rot="16200000">
            <a:off x="2579824" y="2828878"/>
            <a:ext cx="692150" cy="76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Rectangle 24">
            <a:extLst>
              <a:ext uri="{FF2B5EF4-FFF2-40B4-BE49-F238E27FC236}">
                <a16:creationId xmlns:a16="http://schemas.microsoft.com/office/drawing/2014/main" id="{5F26C73B-6798-47F6-B825-DA7E30AE2503}"/>
              </a:ext>
            </a:extLst>
          </p:cNvPr>
          <p:cNvSpPr/>
          <p:nvPr/>
        </p:nvSpPr>
        <p:spPr>
          <a:xfrm>
            <a:off x="4810818" y="3021726"/>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Processing</a:t>
            </a:r>
          </a:p>
        </p:txBody>
      </p:sp>
      <p:sp>
        <p:nvSpPr>
          <p:cNvPr id="26" name="Rectangle 25">
            <a:extLst>
              <a:ext uri="{FF2B5EF4-FFF2-40B4-BE49-F238E27FC236}">
                <a16:creationId xmlns:a16="http://schemas.microsoft.com/office/drawing/2014/main" id="{0F62F09B-980E-4B94-ADB9-F2D9F1FE56CD}"/>
              </a:ext>
            </a:extLst>
          </p:cNvPr>
          <p:cNvSpPr/>
          <p:nvPr/>
        </p:nvSpPr>
        <p:spPr>
          <a:xfrm>
            <a:off x="6754045" y="3021725"/>
            <a:ext cx="873610"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Document Embeddings</a:t>
            </a:r>
          </a:p>
        </p:txBody>
      </p:sp>
      <p:sp>
        <p:nvSpPr>
          <p:cNvPr id="27" name="Rectangle 26">
            <a:extLst>
              <a:ext uri="{FF2B5EF4-FFF2-40B4-BE49-F238E27FC236}">
                <a16:creationId xmlns:a16="http://schemas.microsoft.com/office/drawing/2014/main" id="{139A8D74-1FC3-4D17-BECA-C591374A0EF4}"/>
              </a:ext>
            </a:extLst>
          </p:cNvPr>
          <p:cNvSpPr/>
          <p:nvPr/>
        </p:nvSpPr>
        <p:spPr>
          <a:xfrm>
            <a:off x="9117687" y="3021724"/>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Embedding Vector DB</a:t>
            </a:r>
          </a:p>
        </p:txBody>
      </p:sp>
      <p:sp>
        <p:nvSpPr>
          <p:cNvPr id="28" name="Rectangle 27">
            <a:extLst>
              <a:ext uri="{FF2B5EF4-FFF2-40B4-BE49-F238E27FC236}">
                <a16:creationId xmlns:a16="http://schemas.microsoft.com/office/drawing/2014/main" id="{F633E1CF-3067-44C4-8228-771323EEFF92}"/>
              </a:ext>
            </a:extLst>
          </p:cNvPr>
          <p:cNvSpPr/>
          <p:nvPr/>
        </p:nvSpPr>
        <p:spPr>
          <a:xfrm>
            <a:off x="2528172" y="3021726"/>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VRC Guidelines Documents</a:t>
            </a:r>
          </a:p>
        </p:txBody>
      </p:sp>
      <p:cxnSp>
        <p:nvCxnSpPr>
          <p:cNvPr id="30" name="Straight Arrow Connector 29">
            <a:extLst>
              <a:ext uri="{FF2B5EF4-FFF2-40B4-BE49-F238E27FC236}">
                <a16:creationId xmlns:a16="http://schemas.microsoft.com/office/drawing/2014/main" id="{44355B03-2B2A-4A6A-8CFB-58B2CBF68CCB}"/>
              </a:ext>
            </a:extLst>
          </p:cNvPr>
          <p:cNvCxnSpPr>
            <a:stCxn id="28" idx="3"/>
            <a:endCxn id="25" idx="1"/>
          </p:cNvCxnSpPr>
          <p:nvPr/>
        </p:nvCxnSpPr>
        <p:spPr>
          <a:xfrm>
            <a:off x="3326821" y="3242444"/>
            <a:ext cx="1483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4EFFBB1-B032-4F61-B6AC-6F02F39F0C7F}"/>
              </a:ext>
            </a:extLst>
          </p:cNvPr>
          <p:cNvCxnSpPr>
            <a:cxnSpLocks/>
            <a:stCxn id="25" idx="3"/>
            <a:endCxn id="26" idx="1"/>
          </p:cNvCxnSpPr>
          <p:nvPr/>
        </p:nvCxnSpPr>
        <p:spPr>
          <a:xfrm flipV="1">
            <a:off x="5609467" y="3242443"/>
            <a:ext cx="11445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3EA2327-148D-4FCA-8779-06B8287BAAE6}"/>
              </a:ext>
            </a:extLst>
          </p:cNvPr>
          <p:cNvCxnSpPr>
            <a:cxnSpLocks/>
            <a:stCxn id="26" idx="3"/>
            <a:endCxn id="27" idx="1"/>
          </p:cNvCxnSpPr>
          <p:nvPr/>
        </p:nvCxnSpPr>
        <p:spPr>
          <a:xfrm flipV="1">
            <a:off x="7627655" y="3242442"/>
            <a:ext cx="14900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4BAC380-C2AD-46EA-B3BC-89BC42AB8773}"/>
              </a:ext>
            </a:extLst>
          </p:cNvPr>
          <p:cNvSpPr/>
          <p:nvPr/>
        </p:nvSpPr>
        <p:spPr>
          <a:xfrm>
            <a:off x="5799152" y="3230464"/>
            <a:ext cx="87361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Generate embeddings</a:t>
            </a:r>
            <a:endParaRPr lang="en-US" sz="1400" dirty="0"/>
          </a:p>
        </p:txBody>
      </p:sp>
      <p:sp>
        <p:nvSpPr>
          <p:cNvPr id="38" name="Rectangle 37">
            <a:extLst>
              <a:ext uri="{FF2B5EF4-FFF2-40B4-BE49-F238E27FC236}">
                <a16:creationId xmlns:a16="http://schemas.microsoft.com/office/drawing/2014/main" id="{3ED21E71-F899-4B23-8611-9AF2503E9B2C}"/>
              </a:ext>
            </a:extLst>
          </p:cNvPr>
          <p:cNvSpPr/>
          <p:nvPr/>
        </p:nvSpPr>
        <p:spPr>
          <a:xfrm>
            <a:off x="3698776" y="3230464"/>
            <a:ext cx="87361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Ingest Documents</a:t>
            </a:r>
            <a:endParaRPr lang="en-US" sz="1400" dirty="0"/>
          </a:p>
        </p:txBody>
      </p:sp>
      <p:sp>
        <p:nvSpPr>
          <p:cNvPr id="39" name="Rectangle 38">
            <a:extLst>
              <a:ext uri="{FF2B5EF4-FFF2-40B4-BE49-F238E27FC236}">
                <a16:creationId xmlns:a16="http://schemas.microsoft.com/office/drawing/2014/main" id="{A53E2D1B-E5B3-4161-AA6E-E56719E8CD17}"/>
              </a:ext>
            </a:extLst>
          </p:cNvPr>
          <p:cNvSpPr/>
          <p:nvPr/>
        </p:nvSpPr>
        <p:spPr>
          <a:xfrm>
            <a:off x="7873482" y="3223898"/>
            <a:ext cx="87361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Save embeddings</a:t>
            </a:r>
            <a:endParaRPr lang="en-US" sz="1400" dirty="0"/>
          </a:p>
        </p:txBody>
      </p:sp>
      <p:sp>
        <p:nvSpPr>
          <p:cNvPr id="40" name="Rectangle 39">
            <a:extLst>
              <a:ext uri="{FF2B5EF4-FFF2-40B4-BE49-F238E27FC236}">
                <a16:creationId xmlns:a16="http://schemas.microsoft.com/office/drawing/2014/main" id="{B6AE108C-6D46-48F0-BBB6-33A4E74C9A4E}"/>
              </a:ext>
            </a:extLst>
          </p:cNvPr>
          <p:cNvSpPr/>
          <p:nvPr/>
        </p:nvSpPr>
        <p:spPr>
          <a:xfrm>
            <a:off x="9117687" y="2480441"/>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Document Storage</a:t>
            </a:r>
          </a:p>
        </p:txBody>
      </p:sp>
      <p:sp>
        <p:nvSpPr>
          <p:cNvPr id="41" name="Rectangle 40">
            <a:extLst>
              <a:ext uri="{FF2B5EF4-FFF2-40B4-BE49-F238E27FC236}">
                <a16:creationId xmlns:a16="http://schemas.microsoft.com/office/drawing/2014/main" id="{0D19CE3D-CC44-4C16-BC68-CB794CB0F932}"/>
              </a:ext>
            </a:extLst>
          </p:cNvPr>
          <p:cNvSpPr/>
          <p:nvPr/>
        </p:nvSpPr>
        <p:spPr>
          <a:xfrm>
            <a:off x="9117687" y="1933902"/>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History Storage</a:t>
            </a:r>
          </a:p>
        </p:txBody>
      </p:sp>
      <p:sp>
        <p:nvSpPr>
          <p:cNvPr id="43" name="Rectangle 42">
            <a:extLst>
              <a:ext uri="{FF2B5EF4-FFF2-40B4-BE49-F238E27FC236}">
                <a16:creationId xmlns:a16="http://schemas.microsoft.com/office/drawing/2014/main" id="{53B33754-A8C4-4E8F-B225-99D4B979AEEC}"/>
              </a:ext>
            </a:extLst>
          </p:cNvPr>
          <p:cNvSpPr/>
          <p:nvPr/>
        </p:nvSpPr>
        <p:spPr>
          <a:xfrm>
            <a:off x="9112856" y="4328959"/>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LLM</a:t>
            </a:r>
          </a:p>
        </p:txBody>
      </p:sp>
      <p:sp>
        <p:nvSpPr>
          <p:cNvPr id="44" name="Rectangle 43">
            <a:extLst>
              <a:ext uri="{FF2B5EF4-FFF2-40B4-BE49-F238E27FC236}">
                <a16:creationId xmlns:a16="http://schemas.microsoft.com/office/drawing/2014/main" id="{841DE6F6-D36C-4D26-8E95-5CC929DD9426}"/>
              </a:ext>
            </a:extLst>
          </p:cNvPr>
          <p:cNvSpPr/>
          <p:nvPr/>
        </p:nvSpPr>
        <p:spPr>
          <a:xfrm>
            <a:off x="5506275" y="4334446"/>
            <a:ext cx="798649" cy="44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VRC Chatbot</a:t>
            </a:r>
          </a:p>
        </p:txBody>
      </p:sp>
      <p:cxnSp>
        <p:nvCxnSpPr>
          <p:cNvPr id="45" name="Straight Arrow Connector 44">
            <a:extLst>
              <a:ext uri="{FF2B5EF4-FFF2-40B4-BE49-F238E27FC236}">
                <a16:creationId xmlns:a16="http://schemas.microsoft.com/office/drawing/2014/main" id="{121F69CA-BB15-4EF2-A98F-3137253F045E}"/>
              </a:ext>
            </a:extLst>
          </p:cNvPr>
          <p:cNvCxnSpPr>
            <a:cxnSpLocks/>
            <a:stCxn id="44" idx="3"/>
            <a:endCxn id="43" idx="1"/>
          </p:cNvCxnSpPr>
          <p:nvPr/>
        </p:nvCxnSpPr>
        <p:spPr>
          <a:xfrm flipV="1">
            <a:off x="6304924" y="4549677"/>
            <a:ext cx="2807932" cy="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05D6DAB-55AD-4D6F-8CAF-8D8A1DBB7026}"/>
              </a:ext>
            </a:extLst>
          </p:cNvPr>
          <p:cNvSpPr/>
          <p:nvPr/>
        </p:nvSpPr>
        <p:spPr>
          <a:xfrm>
            <a:off x="7122332" y="4535867"/>
            <a:ext cx="2131062"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Send query + prompt + context</a:t>
            </a:r>
            <a:endParaRPr lang="en-US" sz="1400" dirty="0"/>
          </a:p>
        </p:txBody>
      </p:sp>
      <p:cxnSp>
        <p:nvCxnSpPr>
          <p:cNvPr id="53" name="Connector: Elbow 52">
            <a:extLst>
              <a:ext uri="{FF2B5EF4-FFF2-40B4-BE49-F238E27FC236}">
                <a16:creationId xmlns:a16="http://schemas.microsoft.com/office/drawing/2014/main" id="{61D9BAAC-4702-479C-851D-58271B6A47C3}"/>
              </a:ext>
            </a:extLst>
          </p:cNvPr>
          <p:cNvCxnSpPr>
            <a:cxnSpLocks/>
          </p:cNvCxnSpPr>
          <p:nvPr/>
        </p:nvCxnSpPr>
        <p:spPr>
          <a:xfrm rot="5400000">
            <a:off x="7829431" y="3056768"/>
            <a:ext cx="5487" cy="3432738"/>
          </a:xfrm>
          <a:prstGeom prst="bentConnector3">
            <a:avLst>
              <a:gd name="adj1" fmla="val 9629524"/>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FA5ED8F3-0D71-40F6-A907-B4891D704D65}"/>
              </a:ext>
            </a:extLst>
          </p:cNvPr>
          <p:cNvSpPr/>
          <p:nvPr/>
        </p:nvSpPr>
        <p:spPr>
          <a:xfrm>
            <a:off x="6672762" y="5298059"/>
            <a:ext cx="2131062"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LLM natural language response</a:t>
            </a:r>
            <a:endParaRPr lang="en-US" sz="1400" dirty="0"/>
          </a:p>
        </p:txBody>
      </p:sp>
      <p:sp>
        <p:nvSpPr>
          <p:cNvPr id="60" name="Rectangle 59">
            <a:extLst>
              <a:ext uri="{FF2B5EF4-FFF2-40B4-BE49-F238E27FC236}">
                <a16:creationId xmlns:a16="http://schemas.microsoft.com/office/drawing/2014/main" id="{42E6F81C-4AB5-41DD-B602-CBF93CEA54FF}"/>
              </a:ext>
            </a:extLst>
          </p:cNvPr>
          <p:cNvSpPr/>
          <p:nvPr/>
        </p:nvSpPr>
        <p:spPr>
          <a:xfrm>
            <a:off x="6655771" y="3890751"/>
            <a:ext cx="2263831"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Search relevant information for query</a:t>
            </a:r>
            <a:endParaRPr lang="en-US" sz="1400" dirty="0"/>
          </a:p>
        </p:txBody>
      </p:sp>
      <p:cxnSp>
        <p:nvCxnSpPr>
          <p:cNvPr id="62" name="Connector: Elbow 61">
            <a:extLst>
              <a:ext uri="{FF2B5EF4-FFF2-40B4-BE49-F238E27FC236}">
                <a16:creationId xmlns:a16="http://schemas.microsoft.com/office/drawing/2014/main" id="{9E3A09EE-334A-4CC0-968C-67F2F7094D65}"/>
              </a:ext>
            </a:extLst>
          </p:cNvPr>
          <p:cNvCxnSpPr>
            <a:cxnSpLocks/>
            <a:stCxn id="44" idx="0"/>
            <a:endCxn id="27" idx="2"/>
          </p:cNvCxnSpPr>
          <p:nvPr/>
        </p:nvCxnSpPr>
        <p:spPr>
          <a:xfrm rot="5400000" flipH="1" flipV="1">
            <a:off x="7275663" y="2093097"/>
            <a:ext cx="871287" cy="361141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9CCDBF-5C7E-4979-B831-090A0D02DAB1}"/>
              </a:ext>
            </a:extLst>
          </p:cNvPr>
          <p:cNvSpPr/>
          <p:nvPr/>
        </p:nvSpPr>
        <p:spPr>
          <a:xfrm>
            <a:off x="1077180" y="4371615"/>
            <a:ext cx="456866"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User</a:t>
            </a:r>
            <a:endParaRPr lang="en-US" sz="1400" dirty="0"/>
          </a:p>
        </p:txBody>
      </p:sp>
      <p:cxnSp>
        <p:nvCxnSpPr>
          <p:cNvPr id="67" name="Straight Arrow Connector 66">
            <a:extLst>
              <a:ext uri="{FF2B5EF4-FFF2-40B4-BE49-F238E27FC236}">
                <a16:creationId xmlns:a16="http://schemas.microsoft.com/office/drawing/2014/main" id="{6F3B4421-0FFF-41D1-B140-E21CB2197742}"/>
              </a:ext>
            </a:extLst>
          </p:cNvPr>
          <p:cNvCxnSpPr>
            <a:cxnSpLocks/>
          </p:cNvCxnSpPr>
          <p:nvPr/>
        </p:nvCxnSpPr>
        <p:spPr>
          <a:xfrm flipV="1">
            <a:off x="2062363" y="4397438"/>
            <a:ext cx="3443912" cy="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73E89E9-CCE1-4FAC-BC0D-33DD7ED11491}"/>
              </a:ext>
            </a:extLst>
          </p:cNvPr>
          <p:cNvSpPr/>
          <p:nvPr/>
        </p:nvSpPr>
        <p:spPr>
          <a:xfrm>
            <a:off x="2051665" y="4425205"/>
            <a:ext cx="798648"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User query</a:t>
            </a:r>
            <a:endParaRPr lang="en-US" sz="1400" dirty="0"/>
          </a:p>
        </p:txBody>
      </p:sp>
      <p:sp>
        <p:nvSpPr>
          <p:cNvPr id="73" name="Rectangle 72">
            <a:extLst>
              <a:ext uri="{FF2B5EF4-FFF2-40B4-BE49-F238E27FC236}">
                <a16:creationId xmlns:a16="http://schemas.microsoft.com/office/drawing/2014/main" id="{83497CC1-88C3-4E5A-82AC-BC27113E3623}"/>
              </a:ext>
            </a:extLst>
          </p:cNvPr>
          <p:cNvSpPr/>
          <p:nvPr/>
        </p:nvSpPr>
        <p:spPr>
          <a:xfrm>
            <a:off x="3862202" y="4226937"/>
            <a:ext cx="286442"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4" name="Rectangle 73">
            <a:extLst>
              <a:ext uri="{FF2B5EF4-FFF2-40B4-BE49-F238E27FC236}">
                <a16:creationId xmlns:a16="http://schemas.microsoft.com/office/drawing/2014/main" id="{DF958F79-8560-4900-A502-1E3DFBC49ADB}"/>
              </a:ext>
            </a:extLst>
          </p:cNvPr>
          <p:cNvSpPr/>
          <p:nvPr/>
        </p:nvSpPr>
        <p:spPr>
          <a:xfrm>
            <a:off x="3694818" y="4602447"/>
            <a:ext cx="69294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Input Guardrail</a:t>
            </a:r>
            <a:endParaRPr lang="en-US" sz="1400" dirty="0"/>
          </a:p>
        </p:txBody>
      </p:sp>
      <p:sp>
        <p:nvSpPr>
          <p:cNvPr id="75" name="Rectangle 74">
            <a:extLst>
              <a:ext uri="{FF2B5EF4-FFF2-40B4-BE49-F238E27FC236}">
                <a16:creationId xmlns:a16="http://schemas.microsoft.com/office/drawing/2014/main" id="{3E7EE1FC-6F43-4777-8E63-0F1583F01F3E}"/>
              </a:ext>
            </a:extLst>
          </p:cNvPr>
          <p:cNvSpPr/>
          <p:nvPr/>
        </p:nvSpPr>
        <p:spPr>
          <a:xfrm>
            <a:off x="4561872" y="4221450"/>
            <a:ext cx="286442"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6" name="Rectangle 75">
            <a:extLst>
              <a:ext uri="{FF2B5EF4-FFF2-40B4-BE49-F238E27FC236}">
                <a16:creationId xmlns:a16="http://schemas.microsoft.com/office/drawing/2014/main" id="{6205EF47-C0DA-4357-AB29-E7E8B00776D5}"/>
              </a:ext>
            </a:extLst>
          </p:cNvPr>
          <p:cNvSpPr/>
          <p:nvPr/>
        </p:nvSpPr>
        <p:spPr>
          <a:xfrm>
            <a:off x="4450567" y="4607470"/>
            <a:ext cx="63686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Query Rewriter</a:t>
            </a:r>
            <a:endParaRPr lang="en-US" sz="1400" dirty="0"/>
          </a:p>
        </p:txBody>
      </p:sp>
      <p:sp>
        <p:nvSpPr>
          <p:cNvPr id="77" name="Rectangle 76">
            <a:extLst>
              <a:ext uri="{FF2B5EF4-FFF2-40B4-BE49-F238E27FC236}">
                <a16:creationId xmlns:a16="http://schemas.microsoft.com/office/drawing/2014/main" id="{8C7F522C-4CFD-468B-9274-586F57BEE1CA}"/>
              </a:ext>
            </a:extLst>
          </p:cNvPr>
          <p:cNvSpPr/>
          <p:nvPr/>
        </p:nvSpPr>
        <p:spPr>
          <a:xfrm>
            <a:off x="3172599" y="4221450"/>
            <a:ext cx="286442"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8" name="Rectangle 77">
            <a:extLst>
              <a:ext uri="{FF2B5EF4-FFF2-40B4-BE49-F238E27FC236}">
                <a16:creationId xmlns:a16="http://schemas.microsoft.com/office/drawing/2014/main" id="{1BA0CF39-A1C2-48DC-BE40-D007A762C476}"/>
              </a:ext>
            </a:extLst>
          </p:cNvPr>
          <p:cNvSpPr/>
          <p:nvPr/>
        </p:nvSpPr>
        <p:spPr>
          <a:xfrm>
            <a:off x="3005215" y="4596960"/>
            <a:ext cx="692940" cy="507831"/>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Auth., Roles &amp; Security</a:t>
            </a:r>
            <a:endParaRPr lang="en-US" sz="1400" dirty="0"/>
          </a:p>
        </p:txBody>
      </p:sp>
      <p:cxnSp>
        <p:nvCxnSpPr>
          <p:cNvPr id="79" name="Connector: Elbow 78">
            <a:extLst>
              <a:ext uri="{FF2B5EF4-FFF2-40B4-BE49-F238E27FC236}">
                <a16:creationId xmlns:a16="http://schemas.microsoft.com/office/drawing/2014/main" id="{BB415C82-7EC6-4E4D-B226-46AB55726D67}"/>
              </a:ext>
            </a:extLst>
          </p:cNvPr>
          <p:cNvCxnSpPr>
            <a:cxnSpLocks/>
          </p:cNvCxnSpPr>
          <p:nvPr/>
        </p:nvCxnSpPr>
        <p:spPr>
          <a:xfrm rot="5400000" flipH="1">
            <a:off x="3663495" y="2722964"/>
            <a:ext cx="93061" cy="3907675"/>
          </a:xfrm>
          <a:prstGeom prst="bentConnector3">
            <a:avLst>
              <a:gd name="adj1" fmla="val -595760"/>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B97BC11F-73C9-4DC9-83CC-4042DC0F5C38}"/>
              </a:ext>
            </a:extLst>
          </p:cNvPr>
          <p:cNvSpPr/>
          <p:nvPr/>
        </p:nvSpPr>
        <p:spPr>
          <a:xfrm>
            <a:off x="3847218" y="4999603"/>
            <a:ext cx="286442"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Rectangle 87">
            <a:extLst>
              <a:ext uri="{FF2B5EF4-FFF2-40B4-BE49-F238E27FC236}">
                <a16:creationId xmlns:a16="http://schemas.microsoft.com/office/drawing/2014/main" id="{94DCFEAE-77DA-4424-8702-88AEDC226A86}"/>
              </a:ext>
            </a:extLst>
          </p:cNvPr>
          <p:cNvSpPr/>
          <p:nvPr/>
        </p:nvSpPr>
        <p:spPr>
          <a:xfrm>
            <a:off x="3679834" y="5375113"/>
            <a:ext cx="692940"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Output Guardrail</a:t>
            </a:r>
            <a:endParaRPr lang="en-US" sz="1400" dirty="0"/>
          </a:p>
        </p:txBody>
      </p:sp>
      <p:pic>
        <p:nvPicPr>
          <p:cNvPr id="91" name="Image 4" descr="https://kimi-img.moonshot.cn/pub/slides/slides_tmpl/image/25-08-27-19:59:39-d2nf6ap8bjvh7rlj0110.png">
            <a:extLst>
              <a:ext uri="{FF2B5EF4-FFF2-40B4-BE49-F238E27FC236}">
                <a16:creationId xmlns:a16="http://schemas.microsoft.com/office/drawing/2014/main" id="{E573EC3C-6D35-4826-9672-746F30257920}"/>
              </a:ext>
            </a:extLst>
          </p:cNvPr>
          <p:cNvPicPr>
            <a:picLocks noChangeAspect="1"/>
          </p:cNvPicPr>
          <p:nvPr/>
        </p:nvPicPr>
        <p:blipFill>
          <a:blip r:embed="rId5"/>
          <a:stretch>
            <a:fillRect/>
          </a:stretch>
        </p:blipFill>
        <p:spPr>
          <a:xfrm>
            <a:off x="1668835" y="1961647"/>
            <a:ext cx="324564" cy="326136"/>
          </a:xfrm>
          <a:prstGeom prst="rect">
            <a:avLst/>
          </a:prstGeom>
        </p:spPr>
      </p:pic>
      <p:pic>
        <p:nvPicPr>
          <p:cNvPr id="92" name="Image 5" descr="https://kimi-img.moonshot.cn/pub/slides/slides_tmpl/image/25-08-27-19:59:33-d2nf6998bjvh7rlj00sg.png">
            <a:extLst>
              <a:ext uri="{FF2B5EF4-FFF2-40B4-BE49-F238E27FC236}">
                <a16:creationId xmlns:a16="http://schemas.microsoft.com/office/drawing/2014/main" id="{E43B1E21-A59D-4056-8FA3-99115B809F90}"/>
              </a:ext>
            </a:extLst>
          </p:cNvPr>
          <p:cNvPicPr>
            <a:picLocks noChangeAspect="1"/>
          </p:cNvPicPr>
          <p:nvPr/>
        </p:nvPicPr>
        <p:blipFill>
          <a:blip r:embed="rId6">
            <a:alphaModFix amt="40000"/>
          </a:blip>
          <a:stretch>
            <a:fillRect/>
          </a:stretch>
        </p:blipFill>
        <p:spPr>
          <a:xfrm>
            <a:off x="1534046" y="2151882"/>
            <a:ext cx="581544" cy="422012"/>
          </a:xfrm>
          <a:prstGeom prst="rect">
            <a:avLst/>
          </a:prstGeom>
        </p:spPr>
      </p:pic>
      <p:sp>
        <p:nvSpPr>
          <p:cNvPr id="93" name="Rectangle 92">
            <a:extLst>
              <a:ext uri="{FF2B5EF4-FFF2-40B4-BE49-F238E27FC236}">
                <a16:creationId xmlns:a16="http://schemas.microsoft.com/office/drawing/2014/main" id="{8CEC5EDA-7BF5-4936-B915-78ECAFF0D2A9}"/>
              </a:ext>
            </a:extLst>
          </p:cNvPr>
          <p:cNvSpPr/>
          <p:nvPr/>
        </p:nvSpPr>
        <p:spPr>
          <a:xfrm>
            <a:off x="1061254" y="2271644"/>
            <a:ext cx="581544" cy="237635"/>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Admin</a:t>
            </a:r>
            <a:endParaRPr lang="en-US" sz="1400" dirty="0"/>
          </a:p>
        </p:txBody>
      </p:sp>
      <p:cxnSp>
        <p:nvCxnSpPr>
          <p:cNvPr id="95" name="Connector: Elbow 94">
            <a:extLst>
              <a:ext uri="{FF2B5EF4-FFF2-40B4-BE49-F238E27FC236}">
                <a16:creationId xmlns:a16="http://schemas.microsoft.com/office/drawing/2014/main" id="{01A0A69A-0F2D-40CA-ABA8-D7C5996AB448}"/>
              </a:ext>
            </a:extLst>
          </p:cNvPr>
          <p:cNvCxnSpPr/>
          <p:nvPr/>
        </p:nvCxnSpPr>
        <p:spPr>
          <a:xfrm>
            <a:off x="2115590" y="2362888"/>
            <a:ext cx="848409" cy="658836"/>
          </a:xfrm>
          <a:prstGeom prst="bentConnector3">
            <a:avLst>
              <a:gd name="adj1" fmla="val 9955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C04205C-A182-49B9-9AAE-7581D15F99B2}"/>
              </a:ext>
            </a:extLst>
          </p:cNvPr>
          <p:cNvSpPr/>
          <p:nvPr/>
        </p:nvSpPr>
        <p:spPr>
          <a:xfrm>
            <a:off x="2140470" y="2360228"/>
            <a:ext cx="798648"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Load Documents</a:t>
            </a:r>
            <a:endParaRPr lang="en-US" sz="1400" dirty="0"/>
          </a:p>
        </p:txBody>
      </p:sp>
      <p:sp>
        <p:nvSpPr>
          <p:cNvPr id="98" name="Rectangle 97">
            <a:extLst>
              <a:ext uri="{FF2B5EF4-FFF2-40B4-BE49-F238E27FC236}">
                <a16:creationId xmlns:a16="http://schemas.microsoft.com/office/drawing/2014/main" id="{E78D6570-B18E-4B2D-9867-110E032DC695}"/>
              </a:ext>
            </a:extLst>
          </p:cNvPr>
          <p:cNvSpPr/>
          <p:nvPr/>
        </p:nvSpPr>
        <p:spPr>
          <a:xfrm>
            <a:off x="5667921" y="5493172"/>
            <a:ext cx="486533"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9" name="Rectangle 98">
            <a:extLst>
              <a:ext uri="{FF2B5EF4-FFF2-40B4-BE49-F238E27FC236}">
                <a16:creationId xmlns:a16="http://schemas.microsoft.com/office/drawing/2014/main" id="{C4C64710-9FC4-4357-941F-D7F7C585F3FF}"/>
              </a:ext>
            </a:extLst>
          </p:cNvPr>
          <p:cNvSpPr/>
          <p:nvPr/>
        </p:nvSpPr>
        <p:spPr>
          <a:xfrm>
            <a:off x="5461889" y="5889702"/>
            <a:ext cx="948208" cy="2308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Observability</a:t>
            </a:r>
            <a:endParaRPr lang="en-US" sz="1400" dirty="0"/>
          </a:p>
        </p:txBody>
      </p:sp>
      <p:cxnSp>
        <p:nvCxnSpPr>
          <p:cNvPr id="104" name="Straight Arrow Connector 103">
            <a:extLst>
              <a:ext uri="{FF2B5EF4-FFF2-40B4-BE49-F238E27FC236}">
                <a16:creationId xmlns:a16="http://schemas.microsoft.com/office/drawing/2014/main" id="{A9928676-3A52-4CFE-B400-EE2B7599BCA4}"/>
              </a:ext>
            </a:extLst>
          </p:cNvPr>
          <p:cNvCxnSpPr>
            <a:cxnSpLocks/>
            <a:stCxn id="44" idx="2"/>
            <a:endCxn id="98" idx="0"/>
          </p:cNvCxnSpPr>
          <p:nvPr/>
        </p:nvCxnSpPr>
        <p:spPr>
          <a:xfrm>
            <a:off x="5905600" y="4775881"/>
            <a:ext cx="5588" cy="71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1A1C0B50-7B31-4FE5-9E66-C4A0F86CC401}"/>
              </a:ext>
            </a:extLst>
          </p:cNvPr>
          <p:cNvSpPr/>
          <p:nvPr/>
        </p:nvSpPr>
        <p:spPr>
          <a:xfrm>
            <a:off x="6552396" y="4358961"/>
            <a:ext cx="286442" cy="380426"/>
          </a:xfrm>
          <a:prstGeom prst="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1" name="Rectangle 120">
            <a:extLst>
              <a:ext uri="{FF2B5EF4-FFF2-40B4-BE49-F238E27FC236}">
                <a16:creationId xmlns:a16="http://schemas.microsoft.com/office/drawing/2014/main" id="{7558DE94-786F-4ADE-9FA1-BE8C2AB79844}"/>
              </a:ext>
            </a:extLst>
          </p:cNvPr>
          <p:cNvSpPr/>
          <p:nvPr/>
        </p:nvSpPr>
        <p:spPr>
          <a:xfrm>
            <a:off x="6410097" y="4744981"/>
            <a:ext cx="667854" cy="369332"/>
          </a:xfrm>
          <a:prstGeom prst="rect">
            <a:avLst/>
          </a:prstGeom>
        </p:spPr>
        <p:txBody>
          <a:bodyPr wrap="square">
            <a:spAutoFit/>
          </a:bodyPr>
          <a:lstStyle/>
          <a:p>
            <a:r>
              <a:rPr lang="en-US" sz="900" dirty="0">
                <a:solidFill>
                  <a:srgbClr val="262626"/>
                </a:solidFill>
                <a:latin typeface="MiSans" pitchFamily="34" charset="0"/>
                <a:ea typeface="MiSans" pitchFamily="34" charset="-122"/>
                <a:cs typeface="MiSans" pitchFamily="34" charset="-120"/>
              </a:rPr>
              <a:t>Query Reranker</a:t>
            </a:r>
            <a:endParaRPr lang="en-US" sz="1400" dirty="0"/>
          </a:p>
        </p:txBody>
      </p:sp>
    </p:spTree>
    <p:extLst>
      <p:ext uri="{BB962C8B-B14F-4D97-AF65-F5344CB8AC3E}">
        <p14:creationId xmlns:p14="http://schemas.microsoft.com/office/powerpoint/2010/main" val="198087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20000"/>
          </a:blip>
          <a:stretch>
            <a:fillRect/>
          </a:stretch>
        </p:blipFill>
        <p:spPr>
          <a:xfrm>
            <a:off x="0" y="0"/>
            <a:ext cx="12192000" cy="6858000"/>
          </a:xfrm>
          <a:prstGeom prst="rect">
            <a:avLst/>
          </a:prstGeom>
        </p:spPr>
      </p:pic>
      <p:pic>
        <p:nvPicPr>
          <p:cNvPr id="3" name="Image 1" descr="https://kimi-img.moonshot.cn/pub/slides/slides_tmpl/image/25-08-27-19:59:49-d2nf6d98bjvh7rlj01eg.png"/>
          <p:cNvPicPr>
            <a:picLocks noChangeAspect="1"/>
          </p:cNvPicPr>
          <p:nvPr/>
        </p:nvPicPr>
        <p:blipFill>
          <a:blip r:embed="rId4">
            <a:alphaModFix amt="80000"/>
          </a:blip>
          <a:stretch>
            <a:fillRect/>
          </a:stretch>
        </p:blipFill>
        <p:spPr>
          <a:xfrm>
            <a:off x="635" y="2811780"/>
            <a:ext cx="12191365" cy="4515485"/>
          </a:xfrm>
          <a:prstGeom prst="rect">
            <a:avLst/>
          </a:prstGeom>
        </p:spPr>
      </p:pic>
      <p:sp>
        <p:nvSpPr>
          <p:cNvPr id="4" name="Text 0"/>
          <p:cNvSpPr/>
          <p:nvPr/>
        </p:nvSpPr>
        <p:spPr>
          <a:xfrm>
            <a:off x="541020" y="532130"/>
            <a:ext cx="1047940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Data Flow Walk-Through</a:t>
            </a:r>
            <a:endParaRPr lang="en-US" sz="1600" dirty="0"/>
          </a:p>
        </p:txBody>
      </p:sp>
      <p:pic>
        <p:nvPicPr>
          <p:cNvPr id="5" name="Image 2" descr="https://kimi-img.moonshot.cn/pub/slides/slides_tmpl/image/25-08-27-19:59:33-d2nf6998bjvh7rlj00sg.png"/>
          <p:cNvPicPr>
            <a:picLocks noChangeAspect="1"/>
          </p:cNvPicPr>
          <p:nvPr/>
        </p:nvPicPr>
        <p:blipFill>
          <a:blip r:embed="rId5">
            <a:alphaModFix amt="60000"/>
          </a:blip>
          <a:stretch>
            <a:fillRect/>
          </a:stretch>
        </p:blipFill>
        <p:spPr>
          <a:xfrm rot="1740000">
            <a:off x="9091295" y="1026795"/>
            <a:ext cx="805815" cy="847725"/>
          </a:xfrm>
          <a:prstGeom prst="rect">
            <a:avLst/>
          </a:prstGeom>
        </p:spPr>
      </p:pic>
      <p:pic>
        <p:nvPicPr>
          <p:cNvPr id="6" name="Image 3" descr="https://kimi-img.moonshot.cn/pub/slides/slides_tmpl/image/25-08-27-19:59:39-d2nf6ap8bjvh7rlj0110.png"/>
          <p:cNvPicPr>
            <a:picLocks noChangeAspect="1"/>
          </p:cNvPicPr>
          <p:nvPr/>
        </p:nvPicPr>
        <p:blipFill>
          <a:blip r:embed="rId6">
            <a:alphaModFix amt="20000"/>
          </a:blip>
          <a:stretch>
            <a:fillRect/>
          </a:stretch>
        </p:blipFill>
        <p:spPr>
          <a:xfrm>
            <a:off x="10052050" y="-999490"/>
            <a:ext cx="3007995" cy="3016250"/>
          </a:xfrm>
          <a:prstGeom prst="rect">
            <a:avLst/>
          </a:prstGeom>
        </p:spPr>
      </p:pic>
      <p:pic>
        <p:nvPicPr>
          <p:cNvPr id="7" name="Image 4" descr="https://kimi-img.moonshot.cn/pub/slides/slides_tmpl/image/25-08-27-19:59:33-d2nf6998bjvh7rlj00sg.png"/>
          <p:cNvPicPr>
            <a:picLocks noChangeAspect="1"/>
          </p:cNvPicPr>
          <p:nvPr/>
        </p:nvPicPr>
        <p:blipFill>
          <a:blip r:embed="rId5">
            <a:alphaModFix amt="80000"/>
          </a:blip>
          <a:stretch>
            <a:fillRect/>
          </a:stretch>
        </p:blipFill>
        <p:spPr>
          <a:xfrm rot="1740000">
            <a:off x="3428365" y="5163185"/>
            <a:ext cx="425450" cy="447675"/>
          </a:xfrm>
          <a:prstGeom prst="rect">
            <a:avLst/>
          </a:prstGeom>
        </p:spPr>
      </p:pic>
      <p:pic>
        <p:nvPicPr>
          <p:cNvPr id="8" name="Image 5" descr="https://kimi-img.moonshot.cn/pub/slides/slides_tmpl/image/25-08-27-19:59:33-d2nf6998bjvh7rlj00sg.png"/>
          <p:cNvPicPr>
            <a:picLocks noChangeAspect="1"/>
          </p:cNvPicPr>
          <p:nvPr/>
        </p:nvPicPr>
        <p:blipFill>
          <a:blip r:embed="rId5">
            <a:alphaModFix amt="20000"/>
          </a:blip>
          <a:stretch>
            <a:fillRect/>
          </a:stretch>
        </p:blipFill>
        <p:spPr>
          <a:xfrm rot="1740000">
            <a:off x="11146790" y="5626100"/>
            <a:ext cx="425450" cy="447675"/>
          </a:xfrm>
          <a:prstGeom prst="rect">
            <a:avLst/>
          </a:prstGeom>
        </p:spPr>
      </p:pic>
      <p:sp>
        <p:nvSpPr>
          <p:cNvPr id="9" name="Shape 1"/>
          <p:cNvSpPr/>
          <p:nvPr/>
        </p:nvSpPr>
        <p:spPr>
          <a:xfrm>
            <a:off x="4296410" y="1910080"/>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0" name="Text 2"/>
          <p:cNvSpPr/>
          <p:nvPr/>
        </p:nvSpPr>
        <p:spPr>
          <a:xfrm>
            <a:off x="4296410" y="1910080"/>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3"/>
          <p:cNvSpPr/>
          <p:nvPr/>
        </p:nvSpPr>
        <p:spPr>
          <a:xfrm>
            <a:off x="4587240" y="2909570"/>
            <a:ext cx="2853055" cy="25158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LLM generates answers based on the retrieved guideline snippets. These answers, along with cited sections, are stored for audit purposes.</a:t>
            </a:r>
            <a:endParaRPr lang="en-US" sz="1600" dirty="0"/>
          </a:p>
        </p:txBody>
      </p:sp>
      <p:sp>
        <p:nvSpPr>
          <p:cNvPr id="12" name="Text 4"/>
          <p:cNvSpPr/>
          <p:nvPr/>
        </p:nvSpPr>
        <p:spPr>
          <a:xfrm>
            <a:off x="4587240" y="2195830"/>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Answer Generation</a:t>
            </a:r>
            <a:endParaRPr lang="en-US" sz="1600" dirty="0"/>
          </a:p>
        </p:txBody>
      </p:sp>
      <p:sp>
        <p:nvSpPr>
          <p:cNvPr id="13" name="Shape 5"/>
          <p:cNvSpPr/>
          <p:nvPr/>
        </p:nvSpPr>
        <p:spPr>
          <a:xfrm>
            <a:off x="7752080" y="2186305"/>
            <a:ext cx="3388995" cy="3741420"/>
          </a:xfrm>
          <a:prstGeom prst="roundRect">
            <a:avLst>
              <a:gd name="adj" fmla="val 7194"/>
            </a:avLst>
          </a:prstGeom>
          <a:gradFill flip="none" rotWithShape="1">
            <a:gsLst>
              <a:gs pos="0">
                <a:srgbClr val="2F5BEE">
                  <a:alpha val="9000"/>
                </a:srgbClr>
              </a:gs>
              <a:gs pos="26000">
                <a:srgbClr val="EAEEF4">
                  <a:alpha val="0"/>
                </a:srgbClr>
              </a:gs>
              <a:gs pos="100000">
                <a:srgbClr val="FFFFFF"/>
              </a:gs>
            </a:gsLst>
            <a:lin ang="2700000" scaled="1"/>
          </a:gradFill>
          <a:ln/>
        </p:spPr>
      </p:sp>
      <p:sp>
        <p:nvSpPr>
          <p:cNvPr id="14" name="Text 6"/>
          <p:cNvSpPr/>
          <p:nvPr/>
        </p:nvSpPr>
        <p:spPr>
          <a:xfrm>
            <a:off x="7752080" y="2186305"/>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7"/>
          <p:cNvSpPr/>
          <p:nvPr/>
        </p:nvSpPr>
        <p:spPr>
          <a:xfrm>
            <a:off x="8042910" y="3185795"/>
            <a:ext cx="2853055" cy="25158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Feedback loops continuously retrain embeddings, ensuring the knowledge base remains up-to-date and relevant.</a:t>
            </a:r>
            <a:endParaRPr lang="en-US" sz="1600" dirty="0"/>
          </a:p>
        </p:txBody>
      </p:sp>
      <p:sp>
        <p:nvSpPr>
          <p:cNvPr id="16" name="Text 8"/>
          <p:cNvSpPr/>
          <p:nvPr/>
        </p:nvSpPr>
        <p:spPr>
          <a:xfrm>
            <a:off x="8042910" y="247205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Continuous Improvement</a:t>
            </a:r>
            <a:endParaRPr lang="en-US" sz="1600" dirty="0"/>
          </a:p>
        </p:txBody>
      </p:sp>
      <p:pic>
        <p:nvPicPr>
          <p:cNvPr id="17" name="Image 6" descr="https://kimi-img.moonshot.cn/pub/slides/slides_tmpl/image/25-08-27-19:59:39-d2nf6ap8bjvh7rlj0110.png"/>
          <p:cNvPicPr>
            <a:picLocks noChangeAspect="1"/>
          </p:cNvPicPr>
          <p:nvPr/>
        </p:nvPicPr>
        <p:blipFill>
          <a:blip r:embed="rId6">
            <a:alphaModFix amt="20000"/>
          </a:blip>
          <a:stretch>
            <a:fillRect/>
          </a:stretch>
        </p:blipFill>
        <p:spPr>
          <a:xfrm>
            <a:off x="-1176020" y="5157470"/>
            <a:ext cx="3007995" cy="3016250"/>
          </a:xfrm>
          <a:prstGeom prst="rect">
            <a:avLst/>
          </a:prstGeom>
        </p:spPr>
      </p:pic>
      <p:sp>
        <p:nvSpPr>
          <p:cNvPr id="18" name="Shape 9"/>
          <p:cNvSpPr/>
          <p:nvPr/>
        </p:nvSpPr>
        <p:spPr>
          <a:xfrm>
            <a:off x="791845" y="1572895"/>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9" name="Text 10"/>
          <p:cNvSpPr/>
          <p:nvPr/>
        </p:nvSpPr>
        <p:spPr>
          <a:xfrm>
            <a:off x="791845" y="1572895"/>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1"/>
          <p:cNvSpPr/>
          <p:nvPr/>
        </p:nvSpPr>
        <p:spPr>
          <a:xfrm>
            <a:off x="1082675" y="2572385"/>
            <a:ext cx="2853055" cy="25158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User queries are sanitized and hashed before being routed to the context orchestrator. The orchestrator retrieves relevant guideline snippets using embeddings.</a:t>
            </a:r>
            <a:endParaRPr lang="en-US" sz="1600" dirty="0"/>
          </a:p>
        </p:txBody>
      </p:sp>
      <p:sp>
        <p:nvSpPr>
          <p:cNvPr id="21" name="Text 12"/>
          <p:cNvSpPr/>
          <p:nvPr/>
        </p:nvSpPr>
        <p:spPr>
          <a:xfrm>
            <a:off x="1082675" y="185864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User Query Handling</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04</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r>
              <a:rPr lang="en-US" sz="3600" dirty="0">
                <a:solidFill>
                  <a:srgbClr val="262626"/>
                </a:solidFill>
                <a:latin typeface="MiSans" pitchFamily="34" charset="0"/>
                <a:ea typeface="MiSans" pitchFamily="34" charset="-122"/>
                <a:cs typeface="MiSans" pitchFamily="34" charset="-120"/>
              </a:rPr>
              <a:t>VRCbot </a:t>
            </a:r>
            <a:r>
              <a:rPr lang="en-US" sz="3400" dirty="0">
                <a:solidFill>
                  <a:srgbClr val="0D0D0D"/>
                </a:solidFill>
                <a:latin typeface="MiSans" pitchFamily="34" charset="0"/>
                <a:ea typeface="MiSans" pitchFamily="34" charset="-122"/>
                <a:cs typeface="MiSans" pitchFamily="34" charset="-120"/>
              </a:rPr>
              <a:t>Key Features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0.png"/>
          <p:cNvPicPr>
            <a:picLocks noChangeAspect="1"/>
          </p:cNvPicPr>
          <p:nvPr/>
        </p:nvPicPr>
        <p:blipFill>
          <a:blip r:embed="rId3">
            <a:alphaModFix amt="60000"/>
          </a:blip>
          <a:stretch>
            <a:fillRect/>
          </a:stretch>
        </p:blipFill>
        <p:spPr>
          <a:xfrm>
            <a:off x="-240665" y="-157480"/>
            <a:ext cx="12669520" cy="7191375"/>
          </a:xfrm>
          <a:prstGeom prst="rect">
            <a:avLst/>
          </a:prstGeom>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Instant Policy Clarification</a:t>
            </a:r>
            <a:endParaRPr lang="en-US" sz="1600" dirty="0"/>
          </a:p>
        </p:txBody>
      </p:sp>
      <p:sp>
        <p:nvSpPr>
          <p:cNvPr id="4" name="Text 1"/>
          <p:cNvSpPr/>
          <p:nvPr/>
        </p:nvSpPr>
        <p:spPr>
          <a:xfrm>
            <a:off x="2770505" y="2576195"/>
            <a:ext cx="7731760" cy="13849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provides clear, plain-English explanations of App Store policies, making it easy for developers to understand and comply. Direct links to guideline sections are included for reference. </a:t>
            </a:r>
            <a:endParaRPr lang="en-US" sz="1400" dirty="0"/>
          </a:p>
        </p:txBody>
      </p:sp>
      <p:sp>
        <p:nvSpPr>
          <p:cNvPr id="5" name="Text 2"/>
          <p:cNvSpPr/>
          <p:nvPr/>
        </p:nvSpPr>
        <p:spPr>
          <a:xfrm>
            <a:off x="2770505" y="1993265"/>
            <a:ext cx="7732395" cy="588010"/>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MiSans" pitchFamily="34" charset="0"/>
                <a:ea typeface="MiSans" pitchFamily="34" charset="-122"/>
                <a:cs typeface="MiSans" pitchFamily="34" charset="-120"/>
              </a:rPr>
              <a:t>Plain-English Explanations</a:t>
            </a:r>
            <a:endParaRPr lang="en-US" sz="1600" dirty="0"/>
          </a:p>
        </p:txBody>
      </p:sp>
      <p:sp>
        <p:nvSpPr>
          <p:cNvPr id="6" name="Text 3"/>
          <p:cNvSpPr/>
          <p:nvPr/>
        </p:nvSpPr>
        <p:spPr>
          <a:xfrm>
            <a:off x="2770505" y="4587875"/>
            <a:ext cx="7731760" cy="147066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The chatbot includes a query rewriter component that helps to minimize user intent loops before getting the relevant answers.</a:t>
            </a:r>
            <a:endParaRPr lang="en-US" sz="1600" dirty="0"/>
          </a:p>
        </p:txBody>
      </p:sp>
      <p:sp>
        <p:nvSpPr>
          <p:cNvPr id="7" name="Text 4"/>
          <p:cNvSpPr/>
          <p:nvPr/>
        </p:nvSpPr>
        <p:spPr>
          <a:xfrm>
            <a:off x="2770505" y="4004945"/>
            <a:ext cx="7732395" cy="582930"/>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MiSans" pitchFamily="34" charset="0"/>
                <a:ea typeface="MiSans" pitchFamily="34" charset="-122"/>
                <a:cs typeface="MiSans" pitchFamily="34" charset="-120"/>
              </a:rPr>
              <a:t>Query Re-writer Recommendations</a:t>
            </a:r>
            <a:endParaRPr lang="en-US" sz="1600" dirty="0"/>
          </a:p>
        </p:txBody>
      </p:sp>
      <p:pic>
        <p:nvPicPr>
          <p:cNvPr id="8" name="Image 1" descr="https://kimi-img.moonshot.cn/pub/slides/slides_tmpl/image/25-08-27-19:59:33-d2nf6998bjvh7rlj00r0.png"/>
          <p:cNvPicPr>
            <a:picLocks noChangeAspect="1"/>
          </p:cNvPicPr>
          <p:nvPr/>
        </p:nvPicPr>
        <p:blipFill>
          <a:blip r:embed="rId4"/>
          <a:stretch>
            <a:fillRect/>
          </a:stretch>
        </p:blipFill>
        <p:spPr>
          <a:xfrm>
            <a:off x="1458595" y="1953895"/>
            <a:ext cx="688340" cy="691515"/>
          </a:xfrm>
          <a:prstGeom prst="rect">
            <a:avLst/>
          </a:prstGeom>
        </p:spPr>
      </p:pic>
      <p:sp>
        <p:nvSpPr>
          <p:cNvPr id="9" name="Text 5"/>
          <p:cNvSpPr/>
          <p:nvPr/>
        </p:nvSpPr>
        <p:spPr>
          <a:xfrm>
            <a:off x="1463040" y="204406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pic>
        <p:nvPicPr>
          <p:cNvPr id="10" name="Image 2" descr="https://kimi-img.moonshot.cn/pub/slides/slides_tmpl/image/25-08-27-19:59:33-d2nf6998bjvh7rlj00r0.png"/>
          <p:cNvPicPr>
            <a:picLocks noChangeAspect="1"/>
          </p:cNvPicPr>
          <p:nvPr/>
        </p:nvPicPr>
        <p:blipFill>
          <a:blip r:embed="rId4"/>
          <a:stretch>
            <a:fillRect/>
          </a:stretch>
        </p:blipFill>
        <p:spPr>
          <a:xfrm>
            <a:off x="1458595" y="3961130"/>
            <a:ext cx="688340" cy="691515"/>
          </a:xfrm>
          <a:prstGeom prst="rect">
            <a:avLst/>
          </a:prstGeom>
        </p:spPr>
      </p:pic>
      <p:sp>
        <p:nvSpPr>
          <p:cNvPr id="11" name="Text 6"/>
          <p:cNvSpPr/>
          <p:nvPr/>
        </p:nvSpPr>
        <p:spPr>
          <a:xfrm>
            <a:off x="1463040" y="405130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Shape 7"/>
          <p:cNvSpPr/>
          <p:nvPr/>
        </p:nvSpPr>
        <p:spPr>
          <a:xfrm>
            <a:off x="1807845" y="2580640"/>
            <a:ext cx="0" cy="147066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1127760" y="335915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integrates with CI/CD pipelines via webhooks, allowing it to scan IPA/APK metadata for potential policy violations.</a:t>
            </a:r>
            <a:endParaRPr lang="en-US" sz="1600" dirty="0"/>
          </a:p>
        </p:txBody>
      </p:sp>
      <p:sp>
        <p:nvSpPr>
          <p:cNvPr id="4" name="Text 1"/>
          <p:cNvSpPr/>
          <p:nvPr/>
        </p:nvSpPr>
        <p:spPr>
          <a:xfrm>
            <a:off x="1127760" y="2645410"/>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CI Webhook Integration</a:t>
            </a:r>
            <a:endParaRPr lang="en-US" sz="1600" dirty="0"/>
          </a:p>
        </p:txBody>
      </p:sp>
      <p:sp>
        <p:nvSpPr>
          <p:cNvPr id="5" name="Text 2"/>
          <p:cNvSpPr/>
          <p:nvPr/>
        </p:nvSpPr>
        <p:spPr>
          <a:xfrm>
            <a:off x="4728210" y="2799715"/>
            <a:ext cx="2853055" cy="25158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chatbot returns a risk score and highlights likely rejection points, providing developers with actionable insights to address issues proactively.</a:t>
            </a:r>
            <a:endParaRPr lang="en-US" sz="1600" dirty="0"/>
          </a:p>
        </p:txBody>
      </p:sp>
      <p:sp>
        <p:nvSpPr>
          <p:cNvPr id="6" name="Text 3"/>
          <p:cNvSpPr/>
          <p:nvPr/>
        </p:nvSpPr>
        <p:spPr>
          <a:xfrm>
            <a:off x="4728210" y="208597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Risk Scoring and Alerts</a:t>
            </a:r>
            <a:endParaRPr lang="en-US" sz="1600" dirty="0"/>
          </a:p>
        </p:txBody>
      </p:sp>
      <p:sp>
        <p:nvSpPr>
          <p:cNvPr id="7" name="Text 4"/>
          <p:cNvSpPr/>
          <p:nvPr/>
        </p:nvSpPr>
        <p:spPr>
          <a:xfrm>
            <a:off x="8328025" y="349123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suggests specific fixes for identified violations, such as removing unused permissions or adding required labels, ensuring compliance before submission.</a:t>
            </a:r>
            <a:endParaRPr lang="en-US" sz="1600" dirty="0"/>
          </a:p>
        </p:txBody>
      </p:sp>
      <p:sp>
        <p:nvSpPr>
          <p:cNvPr id="8" name="Text 5"/>
          <p:cNvSpPr/>
          <p:nvPr/>
        </p:nvSpPr>
        <p:spPr>
          <a:xfrm>
            <a:off x="8328025" y="2777490"/>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Suggestions for Fixes</a:t>
            </a:r>
            <a:endParaRPr lang="en-US" sz="1600" dirty="0"/>
          </a:p>
        </p:txBody>
      </p:sp>
      <p:sp>
        <p:nvSpPr>
          <p:cNvPr id="9" name="Text 6"/>
          <p:cNvSpPr/>
          <p:nvPr/>
        </p:nvSpPr>
        <p:spPr>
          <a:xfrm>
            <a:off x="856298" y="657860"/>
            <a:ext cx="1047940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Proactive Violation Scanner</a:t>
            </a:r>
            <a:endParaRPr lang="en-US" sz="1600" dirty="0"/>
          </a:p>
        </p:txBody>
      </p:sp>
      <p:sp>
        <p:nvSpPr>
          <p:cNvPr id="10" name="Shape 7"/>
          <p:cNvSpPr/>
          <p:nvPr/>
        </p:nvSpPr>
        <p:spPr>
          <a:xfrm>
            <a:off x="4267201" y="3391074"/>
            <a:ext cx="0" cy="928914"/>
          </a:xfrm>
          <a:prstGeom prst="line">
            <a:avLst/>
          </a:prstGeom>
          <a:noFill/>
          <a:ln w="19050">
            <a:solidFill>
              <a:srgbClr val="D9D9D9"/>
            </a:solidFill>
            <a:prstDash val="solid"/>
            <a:headEnd type="none"/>
            <a:tailEnd type="none"/>
          </a:ln>
        </p:spPr>
      </p:sp>
      <p:sp>
        <p:nvSpPr>
          <p:cNvPr id="11" name="Shape 8"/>
          <p:cNvSpPr/>
          <p:nvPr/>
        </p:nvSpPr>
        <p:spPr>
          <a:xfrm>
            <a:off x="7924801" y="3391074"/>
            <a:ext cx="0" cy="928914"/>
          </a:xfrm>
          <a:prstGeom prst="line">
            <a:avLst/>
          </a:prstGeom>
          <a:noFill/>
          <a:ln w="19050">
            <a:solidFill>
              <a:srgbClr val="D9D9D9"/>
            </a:solidFill>
            <a:prstDash val="solid"/>
            <a:headEnd type="none"/>
            <a:tailEnd type="none"/>
          </a:ln>
        </p:spPr>
      </p:sp>
      <p:pic>
        <p:nvPicPr>
          <p:cNvPr id="12"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3"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pic>
        <p:nvPicPr>
          <p:cNvPr id="14" name="Image 3" descr="https://kimi-img.moonshot.cn/pub/slides/slides_tmpl/image/25-08-27-19:59:49-d2nf6d98bjvh7rlj01fg.png"/>
          <p:cNvPicPr>
            <a:picLocks noChangeAspect="1"/>
          </p:cNvPicPr>
          <p:nvPr/>
        </p:nvPicPr>
        <p:blipFill>
          <a:blip r:embed="rId5">
            <a:alphaModFix amt="60000"/>
          </a:blip>
          <a:stretch>
            <a:fillRect/>
          </a:stretch>
        </p:blipFill>
        <p:spPr>
          <a:xfrm>
            <a:off x="59055" y="5581650"/>
            <a:ext cx="12192000" cy="13144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05</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r>
              <a:rPr lang="en-US" sz="3600" dirty="0">
                <a:solidFill>
                  <a:srgbClr val="262626"/>
                </a:solidFill>
                <a:latin typeface="MiSans" pitchFamily="34" charset="0"/>
                <a:ea typeface="MiSans" pitchFamily="34" charset="-122"/>
                <a:cs typeface="MiSans" pitchFamily="34" charset="-120"/>
              </a:rPr>
              <a:t>VRCbot </a:t>
            </a:r>
            <a:r>
              <a:rPr lang="en-US" sz="3400" dirty="0">
                <a:solidFill>
                  <a:srgbClr val="0D0D0D"/>
                </a:solidFill>
                <a:latin typeface="MiSans" pitchFamily="34" charset="0"/>
                <a:ea typeface="MiSans" pitchFamily="34" charset="-122"/>
                <a:cs typeface="MiSans" pitchFamily="34" charset="-120"/>
              </a:rPr>
              <a:t>Implementation Plan</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sp>
        <p:nvSpPr>
          <p:cNvPr id="3" name="Text 0"/>
          <p:cNvSpPr/>
          <p:nvPr/>
        </p:nvSpPr>
        <p:spPr>
          <a:xfrm>
            <a:off x="6164580" y="3318510"/>
            <a:ext cx="5267325" cy="2867025"/>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implementation plan consists of four sprints over eight weeks, covering knowledge/document ingestion, storage setup, chat application and agents development, CI webhook integration, load testing, security pen-testing, and documentation.</a:t>
            </a:r>
            <a:endParaRPr lang="en-US" sz="1600" dirty="0"/>
          </a:p>
        </p:txBody>
      </p:sp>
      <p:sp>
        <p:nvSpPr>
          <p:cNvPr id="4" name="Text 1"/>
          <p:cNvSpPr/>
          <p:nvPr/>
        </p:nvSpPr>
        <p:spPr>
          <a:xfrm>
            <a:off x="913765" y="918210"/>
            <a:ext cx="10468610"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Delivery Milestones</a:t>
            </a:r>
            <a:endParaRPr lang="en-US" sz="1600" dirty="0"/>
          </a:p>
        </p:txBody>
      </p:sp>
      <p:sp>
        <p:nvSpPr>
          <p:cNvPr id="5" name="Text 2"/>
          <p:cNvSpPr/>
          <p:nvPr/>
        </p:nvSpPr>
        <p:spPr>
          <a:xfrm>
            <a:off x="6166485" y="2667635"/>
            <a:ext cx="5436870" cy="511175"/>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MiSans" pitchFamily="34" charset="0"/>
                <a:ea typeface="MiSans" pitchFamily="34" charset="-122"/>
                <a:cs typeface="MiSans" pitchFamily="34" charset="-120"/>
              </a:rPr>
              <a:t>Four Sprints in Eight Weeks</a:t>
            </a:r>
            <a:endParaRPr lang="en-US" sz="1600" dirty="0"/>
          </a:p>
        </p:txBody>
      </p:sp>
      <p:sp>
        <p:nvSpPr>
          <p:cNvPr id="6" name="Shape 3"/>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pic>
        <p:nvPicPr>
          <p:cNvPr id="7" name="Image 1" descr="https://kimi-img.moonshot.cn/pub/slides/slides_tmpl/image/25-08-27-19:59:37-d2nf6a98bjvh7rlj00ug.png"/>
          <p:cNvPicPr>
            <a:picLocks noChangeAspect="1"/>
          </p:cNvPicPr>
          <p:nvPr/>
        </p:nvPicPr>
        <p:blipFill>
          <a:blip r:embed="rId4">
            <a:alphaModFix amt="80000"/>
          </a:blip>
          <a:stretch>
            <a:fillRect/>
          </a:stretch>
        </p:blipFill>
        <p:spPr>
          <a:xfrm>
            <a:off x="1214120" y="2749550"/>
            <a:ext cx="2677795" cy="2831465"/>
          </a:xfrm>
          <a:prstGeom prst="rect">
            <a:avLst/>
          </a:prstGeom>
        </p:spPr>
      </p:pic>
      <p:pic>
        <p:nvPicPr>
          <p:cNvPr id="8" name="Image 2" descr="https://kimi-img.moonshot.cn/pub/slides/slides_tmpl/image/25-08-27-19:59:38-d2nf6ah8bjvh7rlj00vg.png"/>
          <p:cNvPicPr>
            <a:picLocks noChangeAspect="1"/>
          </p:cNvPicPr>
          <p:nvPr/>
        </p:nvPicPr>
        <p:blipFill>
          <a:blip r:embed="rId5">
            <a:alphaModFix amt="60000"/>
          </a:blip>
          <a:stretch>
            <a:fillRect/>
          </a:stretch>
        </p:blipFill>
        <p:spPr>
          <a:xfrm>
            <a:off x="4748530" y="2228850"/>
            <a:ext cx="717550" cy="520700"/>
          </a:xfrm>
          <a:prstGeom prst="rect">
            <a:avLst/>
          </a:prstGeom>
        </p:spPr>
      </p:pic>
      <p:pic>
        <p:nvPicPr>
          <p:cNvPr id="9" name="Image 3" descr="https://kimi-img.moonshot.cn/pub/slides/slides_tmpl/image/25-08-27-19:59:38-d2nf6ah8bjvh7rlj0100.png"/>
          <p:cNvPicPr>
            <a:picLocks noChangeAspect="1"/>
          </p:cNvPicPr>
          <p:nvPr/>
        </p:nvPicPr>
        <p:blipFill>
          <a:blip r:embed="rId6"/>
          <a:stretch>
            <a:fillRect/>
          </a:stretch>
        </p:blipFill>
        <p:spPr>
          <a:xfrm>
            <a:off x="2790190" y="4832985"/>
            <a:ext cx="943610" cy="346075"/>
          </a:xfrm>
          <a:prstGeom prst="rect">
            <a:avLst/>
          </a:prstGeom>
        </p:spPr>
      </p:pic>
      <p:sp>
        <p:nvSpPr>
          <p:cNvPr id="10" name="Shape 4"/>
          <p:cNvSpPr/>
          <p:nvPr/>
        </p:nvSpPr>
        <p:spPr>
          <a:xfrm rot="19800000">
            <a:off x="1225968" y="3994193"/>
            <a:ext cx="1696082" cy="1703277"/>
          </a:xfrm>
          <a:custGeom>
            <a:avLst/>
            <a:gdLst/>
            <a:ahLst/>
            <a:cxnLst/>
            <a:rect l="l" t="t" r="r" b="b"/>
            <a:pathLst>
              <a:path w="1696082" h="1703277">
                <a:moveTo>
                  <a:pt x="604939" y="1663790"/>
                </a:moveTo>
                <a:lnTo>
                  <a:pt x="1091144" y="1663790"/>
                </a:lnTo>
                <a:lnTo>
                  <a:pt x="1019677" y="1685975"/>
                </a:lnTo>
                <a:cubicBezTo>
                  <a:pt x="964237" y="1697320"/>
                  <a:pt x="906835" y="1703277"/>
                  <a:pt x="848041" y="1703277"/>
                </a:cubicBezTo>
                <a:cubicBezTo>
                  <a:pt x="789247" y="1703277"/>
                  <a:pt x="731845" y="1697320"/>
                  <a:pt x="676406" y="1685975"/>
                </a:cubicBezTo>
                <a:close/>
                <a:moveTo>
                  <a:pt x="365869" y="1552871"/>
                </a:moveTo>
                <a:lnTo>
                  <a:pt x="1330213" y="1552871"/>
                </a:lnTo>
                <a:lnTo>
                  <a:pt x="1324202" y="1557831"/>
                </a:lnTo>
                <a:lnTo>
                  <a:pt x="1260590" y="1592358"/>
                </a:lnTo>
                <a:lnTo>
                  <a:pt x="435492" y="1592358"/>
                </a:lnTo>
                <a:lnTo>
                  <a:pt x="371880" y="1557831"/>
                </a:lnTo>
                <a:close/>
                <a:moveTo>
                  <a:pt x="236033" y="1441952"/>
                </a:moveTo>
                <a:lnTo>
                  <a:pt x="1460050" y="1441952"/>
                </a:lnTo>
                <a:lnTo>
                  <a:pt x="1450243" y="1453838"/>
                </a:lnTo>
                <a:lnTo>
                  <a:pt x="1416790" y="1481438"/>
                </a:lnTo>
                <a:lnTo>
                  <a:pt x="279292" y="1481438"/>
                </a:lnTo>
                <a:lnTo>
                  <a:pt x="245840" y="1453838"/>
                </a:lnTo>
                <a:close/>
                <a:moveTo>
                  <a:pt x="144515" y="1331032"/>
                </a:moveTo>
                <a:lnTo>
                  <a:pt x="1551567" y="1331032"/>
                </a:lnTo>
                <a:lnTo>
                  <a:pt x="1518988" y="1370519"/>
                </a:lnTo>
                <a:lnTo>
                  <a:pt x="177095" y="1370519"/>
                </a:lnTo>
                <a:close/>
                <a:moveTo>
                  <a:pt x="83397" y="1220113"/>
                </a:moveTo>
                <a:lnTo>
                  <a:pt x="1612686" y="1220113"/>
                </a:lnTo>
                <a:lnTo>
                  <a:pt x="1591253" y="1259600"/>
                </a:lnTo>
                <a:lnTo>
                  <a:pt x="104830" y="1259600"/>
                </a:lnTo>
                <a:close/>
                <a:moveTo>
                  <a:pt x="40373" y="1109194"/>
                </a:moveTo>
                <a:lnTo>
                  <a:pt x="1655709" y="1109194"/>
                </a:lnTo>
                <a:lnTo>
                  <a:pt x="1643451" y="1148680"/>
                </a:lnTo>
                <a:lnTo>
                  <a:pt x="52631" y="1148680"/>
                </a:lnTo>
                <a:close/>
                <a:moveTo>
                  <a:pt x="11181" y="998274"/>
                </a:moveTo>
                <a:lnTo>
                  <a:pt x="1684901" y="998274"/>
                </a:lnTo>
                <a:lnTo>
                  <a:pt x="1682381" y="1023274"/>
                </a:lnTo>
                <a:lnTo>
                  <a:pt x="1677883" y="1037761"/>
                </a:lnTo>
                <a:lnTo>
                  <a:pt x="18199" y="1037761"/>
                </a:lnTo>
                <a:lnTo>
                  <a:pt x="13702" y="1023274"/>
                </a:lnTo>
                <a:close/>
                <a:moveTo>
                  <a:pt x="0" y="887355"/>
                </a:moveTo>
                <a:lnTo>
                  <a:pt x="1696082" y="887355"/>
                </a:lnTo>
                <a:lnTo>
                  <a:pt x="1692102" y="926842"/>
                </a:lnTo>
                <a:lnTo>
                  <a:pt x="3980" y="926842"/>
                </a:lnTo>
                <a:close/>
                <a:moveTo>
                  <a:pt x="3980" y="776435"/>
                </a:moveTo>
                <a:lnTo>
                  <a:pt x="1692102" y="776435"/>
                </a:lnTo>
                <a:lnTo>
                  <a:pt x="1696082" y="815922"/>
                </a:lnTo>
                <a:lnTo>
                  <a:pt x="0" y="815922"/>
                </a:lnTo>
                <a:close/>
                <a:moveTo>
                  <a:pt x="18199" y="665516"/>
                </a:moveTo>
                <a:lnTo>
                  <a:pt x="1677884" y="665516"/>
                </a:lnTo>
                <a:lnTo>
                  <a:pt x="1682381" y="680003"/>
                </a:lnTo>
                <a:lnTo>
                  <a:pt x="1684901" y="705003"/>
                </a:lnTo>
                <a:lnTo>
                  <a:pt x="11181" y="705003"/>
                </a:lnTo>
                <a:lnTo>
                  <a:pt x="13702" y="680003"/>
                </a:lnTo>
                <a:close/>
                <a:moveTo>
                  <a:pt x="52631" y="554597"/>
                </a:moveTo>
                <a:lnTo>
                  <a:pt x="1643453" y="554597"/>
                </a:lnTo>
                <a:lnTo>
                  <a:pt x="1655710" y="594083"/>
                </a:lnTo>
                <a:lnTo>
                  <a:pt x="40373" y="594083"/>
                </a:lnTo>
                <a:close/>
                <a:moveTo>
                  <a:pt x="104829" y="443677"/>
                </a:moveTo>
                <a:lnTo>
                  <a:pt x="1591253" y="443677"/>
                </a:lnTo>
                <a:lnTo>
                  <a:pt x="1612686" y="483164"/>
                </a:lnTo>
                <a:lnTo>
                  <a:pt x="83396" y="483164"/>
                </a:lnTo>
                <a:close/>
                <a:moveTo>
                  <a:pt x="177094" y="332758"/>
                </a:moveTo>
                <a:lnTo>
                  <a:pt x="1518989" y="332758"/>
                </a:lnTo>
                <a:lnTo>
                  <a:pt x="1551568" y="372245"/>
                </a:lnTo>
                <a:lnTo>
                  <a:pt x="144514" y="372245"/>
                </a:lnTo>
                <a:close/>
                <a:moveTo>
                  <a:pt x="279291" y="221839"/>
                </a:moveTo>
                <a:lnTo>
                  <a:pt x="1416792" y="221839"/>
                </a:lnTo>
                <a:lnTo>
                  <a:pt x="1450243" y="249439"/>
                </a:lnTo>
                <a:lnTo>
                  <a:pt x="1460050" y="261325"/>
                </a:lnTo>
                <a:lnTo>
                  <a:pt x="236032" y="261325"/>
                </a:lnTo>
                <a:lnTo>
                  <a:pt x="245840" y="249439"/>
                </a:lnTo>
                <a:close/>
                <a:moveTo>
                  <a:pt x="435490" y="110919"/>
                </a:moveTo>
                <a:lnTo>
                  <a:pt x="1260592" y="110919"/>
                </a:lnTo>
                <a:lnTo>
                  <a:pt x="1324202" y="145446"/>
                </a:lnTo>
                <a:lnTo>
                  <a:pt x="1330214" y="150406"/>
                </a:lnTo>
                <a:lnTo>
                  <a:pt x="365868" y="150406"/>
                </a:lnTo>
                <a:lnTo>
                  <a:pt x="371880" y="145446"/>
                </a:lnTo>
                <a:close/>
                <a:moveTo>
                  <a:pt x="848020" y="0"/>
                </a:moveTo>
                <a:lnTo>
                  <a:pt x="848063" y="0"/>
                </a:lnTo>
                <a:lnTo>
                  <a:pt x="935117" y="4396"/>
                </a:lnTo>
                <a:cubicBezTo>
                  <a:pt x="963746" y="7304"/>
                  <a:pt x="991958" y="11629"/>
                  <a:pt x="1019677" y="17302"/>
                </a:cubicBezTo>
                <a:lnTo>
                  <a:pt x="1091147" y="39487"/>
                </a:lnTo>
                <a:lnTo>
                  <a:pt x="604936" y="39487"/>
                </a:lnTo>
                <a:lnTo>
                  <a:pt x="676406" y="17302"/>
                </a:lnTo>
                <a:cubicBezTo>
                  <a:pt x="704126" y="11629"/>
                  <a:pt x="732336" y="7304"/>
                  <a:pt x="760966" y="4396"/>
                </a:cubicBezTo>
                <a:close/>
              </a:path>
            </a:pathLst>
          </a:custGeom>
          <a:solidFill>
            <a:srgbClr val="00B0F0">
              <a:alpha val="30196"/>
            </a:srgbClr>
          </a:solidFill>
          <a:ln/>
        </p:spPr>
      </p:sp>
      <p:sp>
        <p:nvSpPr>
          <p:cNvPr id="11" name="Text 5"/>
          <p:cNvSpPr/>
          <p:nvPr/>
        </p:nvSpPr>
        <p:spPr>
          <a:xfrm rot="19800000">
            <a:off x="1225968" y="3994193"/>
            <a:ext cx="1696082" cy="1703277"/>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2" name="Image 4" descr="https://kimi-img.moonshot.cn/pub/slides/slides_tmpl/image/25-08-27-19:59:42-d2nf6bh8bjvh7rlj015g.png"/>
          <p:cNvPicPr>
            <a:picLocks noChangeAspect="1"/>
          </p:cNvPicPr>
          <p:nvPr/>
        </p:nvPicPr>
        <p:blipFill>
          <a:blip r:embed="rId7"/>
          <a:stretch>
            <a:fillRect/>
          </a:stretch>
        </p:blipFill>
        <p:spPr>
          <a:xfrm>
            <a:off x="2422525" y="2265680"/>
            <a:ext cx="2326005" cy="2326005"/>
          </a:xfrm>
          <a:prstGeom prst="rect">
            <a:avLst/>
          </a:prstGeom>
        </p:spPr>
      </p:pic>
      <p:pic>
        <p:nvPicPr>
          <p:cNvPr id="13" name="Image 5" descr="https://kimi-img.moonshot.cn/pub/slides/slides_tmpl/image/25-08-27-19:59:38-d2nf6ah8bjvh7rlj010g.png"/>
          <p:cNvPicPr>
            <a:picLocks noChangeAspect="1"/>
          </p:cNvPicPr>
          <p:nvPr/>
        </p:nvPicPr>
        <p:blipFill>
          <a:blip r:embed="rId8"/>
          <a:stretch>
            <a:fillRect/>
          </a:stretch>
        </p:blipFill>
        <p:spPr>
          <a:xfrm rot="20700000">
            <a:off x="3891915" y="3684270"/>
            <a:ext cx="1569720" cy="1429385"/>
          </a:xfrm>
          <a:prstGeom prst="rect">
            <a:avLst/>
          </a:prstGeom>
        </p:spPr>
      </p:pic>
      <p:pic>
        <p:nvPicPr>
          <p:cNvPr id="14" name="Image 6" descr="https://kimi-img.moonshot.cn/pub/slides/slides_tmpl/image/25-08-27-19:59:39-d2nf6ap8bjvh7rlj0110.png"/>
          <p:cNvPicPr>
            <a:picLocks noChangeAspect="1"/>
          </p:cNvPicPr>
          <p:nvPr/>
        </p:nvPicPr>
        <p:blipFill>
          <a:blip r:embed="rId9"/>
          <a:stretch>
            <a:fillRect/>
          </a:stretch>
        </p:blipFill>
        <p:spPr>
          <a:xfrm>
            <a:off x="913765" y="4944110"/>
            <a:ext cx="461645" cy="462915"/>
          </a:xfrm>
          <a:prstGeom prst="rect">
            <a:avLst/>
          </a:prstGeom>
        </p:spPr>
      </p:pic>
      <p:sp>
        <p:nvSpPr>
          <p:cNvPr id="15" name="Shape 6"/>
          <p:cNvSpPr/>
          <p:nvPr/>
        </p:nvSpPr>
        <p:spPr>
          <a:xfrm>
            <a:off x="2415540" y="2202815"/>
            <a:ext cx="2395855" cy="2395855"/>
          </a:xfrm>
          <a:prstGeom prst="ellipse">
            <a:avLst/>
          </a:prstGeom>
          <a:gradFill flip="none" rotWithShape="1">
            <a:gsLst>
              <a:gs pos="0">
                <a:srgbClr val="0C24C4"/>
              </a:gs>
              <a:gs pos="68000">
                <a:srgbClr val="F3F7FA">
                  <a:alpha val="0"/>
                </a:srgbClr>
              </a:gs>
              <a:gs pos="100000">
                <a:srgbClr val="F3F7FA">
                  <a:alpha val="0"/>
                </a:srgbClr>
              </a:gs>
            </a:gsLst>
            <a:path path="circle">
              <a:fillToRect t="100000" r="100000"/>
            </a:path>
            <a:tileRect l="-100000" b="-100000"/>
          </a:gradFill>
          <a:ln/>
        </p:spPr>
      </p:sp>
      <p:sp>
        <p:nvSpPr>
          <p:cNvPr id="16" name="Text 7"/>
          <p:cNvSpPr/>
          <p:nvPr/>
        </p:nvSpPr>
        <p:spPr>
          <a:xfrm>
            <a:off x="2415540" y="2202815"/>
            <a:ext cx="2395855" cy="239585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7" descr="https://kimi-img.moonshot.cn/pub/slides/slides_tmpl/image/25-08-27-19:59:33-d2nf6998bjvh7rlj00sg.png"/>
          <p:cNvPicPr>
            <a:picLocks noChangeAspect="1"/>
          </p:cNvPicPr>
          <p:nvPr/>
        </p:nvPicPr>
        <p:blipFill>
          <a:blip r:embed="rId10">
            <a:alphaModFix amt="60000"/>
          </a:blip>
          <a:stretch>
            <a:fillRect/>
          </a:stretch>
        </p:blipFill>
        <p:spPr>
          <a:xfrm rot="1740000">
            <a:off x="10302240" y="1891030"/>
            <a:ext cx="805815" cy="847725"/>
          </a:xfrm>
          <a:prstGeom prst="rect">
            <a:avLst/>
          </a:prstGeom>
        </p:spPr>
      </p:pic>
      <p:pic>
        <p:nvPicPr>
          <p:cNvPr id="18" name="Image 8" descr="https://kimi-img.moonshot.cn/pub/slides/slides_tmpl/image/25-08-27-19:59:39-d2nf6ap8bjvh7rlj0110.png"/>
          <p:cNvPicPr>
            <a:picLocks noChangeAspect="1"/>
          </p:cNvPicPr>
          <p:nvPr/>
        </p:nvPicPr>
        <p:blipFill>
          <a:blip r:embed="rId9">
            <a:alphaModFix amt="20000"/>
          </a:blip>
          <a:stretch>
            <a:fillRect/>
          </a:stretch>
        </p:blipFill>
        <p:spPr>
          <a:xfrm>
            <a:off x="10052050" y="-999490"/>
            <a:ext cx="3007995" cy="3016250"/>
          </a:xfrm>
          <a:prstGeom prst="rect">
            <a:avLst/>
          </a:prstGeom>
        </p:spPr>
      </p:pic>
      <p:sp>
        <p:nvSpPr>
          <p:cNvPr id="19" name="Shape 8"/>
          <p:cNvSpPr/>
          <p:nvPr/>
        </p:nvSpPr>
        <p:spPr>
          <a:xfrm>
            <a:off x="576149" y="498250"/>
            <a:ext cx="209306" cy="42231"/>
          </a:xfrm>
          <a:prstGeom prst="rect">
            <a:avLst/>
          </a:prstGeom>
          <a:solidFill>
            <a:srgbClr val="92ABDF"/>
          </a:solidFill>
          <a:ln w="12700">
            <a:solidFill>
              <a:srgbClr val="92ABDF"/>
            </a:solidFill>
            <a:prstDash val="solid"/>
          </a:ln>
        </p:spPr>
      </p:sp>
      <p:sp>
        <p:nvSpPr>
          <p:cNvPr id="20" name="Text 9"/>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0"/>
          <p:cNvSpPr/>
          <p:nvPr/>
        </p:nvSpPr>
        <p:spPr>
          <a:xfrm>
            <a:off x="576149" y="595224"/>
            <a:ext cx="209306" cy="42231"/>
          </a:xfrm>
          <a:prstGeom prst="rect">
            <a:avLst/>
          </a:prstGeom>
          <a:solidFill>
            <a:srgbClr val="92ABDF"/>
          </a:solidFill>
          <a:ln w="12700">
            <a:solidFill>
              <a:srgbClr val="92ABDF"/>
            </a:solidFill>
            <a:prstDash val="solid"/>
          </a:ln>
        </p:spPr>
      </p:sp>
      <p:sp>
        <p:nvSpPr>
          <p:cNvPr id="22" name="Text 11"/>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Shape 12"/>
          <p:cNvSpPr/>
          <p:nvPr/>
        </p:nvSpPr>
        <p:spPr>
          <a:xfrm>
            <a:off x="576149" y="692198"/>
            <a:ext cx="209306" cy="42231"/>
          </a:xfrm>
          <a:prstGeom prst="rect">
            <a:avLst/>
          </a:prstGeom>
          <a:solidFill>
            <a:srgbClr val="92ABDF"/>
          </a:solidFill>
          <a:ln w="12700">
            <a:solidFill>
              <a:srgbClr val="92ABDF"/>
            </a:solidFill>
            <a:prstDash val="solid"/>
          </a:ln>
        </p:spPr>
      </p:sp>
      <p:sp>
        <p:nvSpPr>
          <p:cNvPr id="24" name="Text 13"/>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Shape 14"/>
          <p:cNvSpPr/>
          <p:nvPr/>
        </p:nvSpPr>
        <p:spPr>
          <a:xfrm>
            <a:off x="531399" y="6143377"/>
            <a:ext cx="209306" cy="42231"/>
          </a:xfrm>
          <a:prstGeom prst="rect">
            <a:avLst/>
          </a:prstGeom>
          <a:solidFill>
            <a:srgbClr val="92ABDF"/>
          </a:solidFill>
          <a:ln w="19050">
            <a:solidFill>
              <a:srgbClr val="92ABDF"/>
            </a:solidFill>
            <a:prstDash val="solid"/>
          </a:ln>
        </p:spPr>
      </p:sp>
      <p:sp>
        <p:nvSpPr>
          <p:cNvPr id="26" name="Text 15"/>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7" name="Shape 16"/>
          <p:cNvSpPr/>
          <p:nvPr/>
        </p:nvSpPr>
        <p:spPr>
          <a:xfrm>
            <a:off x="531399" y="6240351"/>
            <a:ext cx="209306" cy="42231"/>
          </a:xfrm>
          <a:prstGeom prst="rect">
            <a:avLst/>
          </a:prstGeom>
          <a:solidFill>
            <a:srgbClr val="92ABDF"/>
          </a:solidFill>
          <a:ln w="19050">
            <a:solidFill>
              <a:srgbClr val="92ABDF"/>
            </a:solidFill>
            <a:prstDash val="solid"/>
          </a:ln>
        </p:spPr>
      </p:sp>
      <p:sp>
        <p:nvSpPr>
          <p:cNvPr id="28" name="Text 17"/>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9" name="Shape 18"/>
          <p:cNvSpPr/>
          <p:nvPr/>
        </p:nvSpPr>
        <p:spPr>
          <a:xfrm>
            <a:off x="531399" y="6337325"/>
            <a:ext cx="209306" cy="42231"/>
          </a:xfrm>
          <a:prstGeom prst="rect">
            <a:avLst/>
          </a:prstGeom>
          <a:solidFill>
            <a:srgbClr val="92ABDF"/>
          </a:solidFill>
          <a:ln w="19050">
            <a:solidFill>
              <a:srgbClr val="92ABDF"/>
            </a:solidFill>
            <a:prstDash val="solid"/>
          </a:ln>
        </p:spPr>
      </p:sp>
      <p:sp>
        <p:nvSpPr>
          <p:cNvPr id="30" name="Text 19"/>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32765" y="3225800"/>
            <a:ext cx="11161395" cy="1572260"/>
          </a:xfrm>
          <a:prstGeom prst="roundRect">
            <a:avLst/>
          </a:prstGeom>
          <a:gradFill flip="none" rotWithShape="1">
            <a:gsLst>
              <a:gs pos="0">
                <a:srgbClr val="2F5BEE">
                  <a:alpha val="25000"/>
                </a:srgbClr>
              </a:gs>
              <a:gs pos="57000">
                <a:srgbClr val="EAEEF4">
                  <a:alpha val="0"/>
                </a:srgbClr>
              </a:gs>
              <a:gs pos="100000">
                <a:srgbClr val="FFFFFF">
                  <a:alpha val="78000"/>
                </a:srgbClr>
              </a:gs>
            </a:gsLst>
            <a:lin ang="10800000" scaled="1"/>
          </a:gradFill>
          <a:ln/>
        </p:spPr>
      </p:sp>
      <p:sp>
        <p:nvSpPr>
          <p:cNvPr id="4" name="Text 1"/>
          <p:cNvSpPr/>
          <p:nvPr/>
        </p:nvSpPr>
        <p:spPr>
          <a:xfrm>
            <a:off x="532765" y="3225800"/>
            <a:ext cx="11161395" cy="15722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532765" y="4980305"/>
            <a:ext cx="11161395" cy="1572260"/>
          </a:xfrm>
          <a:prstGeom prst="roundRect">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6" name="Text 3"/>
          <p:cNvSpPr/>
          <p:nvPr/>
        </p:nvSpPr>
        <p:spPr>
          <a:xfrm>
            <a:off x="532765" y="4980305"/>
            <a:ext cx="11161395" cy="15722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532765" y="1504315"/>
            <a:ext cx="11161395" cy="1572260"/>
          </a:xfrm>
          <a:prstGeom prst="roundRect">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8" name="Text 5"/>
          <p:cNvSpPr/>
          <p:nvPr/>
        </p:nvSpPr>
        <p:spPr>
          <a:xfrm>
            <a:off x="532765" y="1504315"/>
            <a:ext cx="11161395" cy="15722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541020" y="532130"/>
            <a:ext cx="1047940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Team &amp; Governance</a:t>
            </a:r>
            <a:endParaRPr lang="en-US" sz="1600" dirty="0"/>
          </a:p>
        </p:txBody>
      </p:sp>
      <p:pic>
        <p:nvPicPr>
          <p:cNvPr id="10"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Text 7"/>
          <p:cNvSpPr/>
          <p:nvPr/>
        </p:nvSpPr>
        <p:spPr>
          <a:xfrm>
            <a:off x="3521075" y="1966595"/>
            <a:ext cx="7795260" cy="112014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team will operate under the SAFe framework, using Jira for tracking, Confluence for documentation, and Slack for communication, ensuring efficient project management.</a:t>
            </a:r>
            <a:endParaRPr lang="en-US" sz="1600" dirty="0"/>
          </a:p>
        </p:txBody>
      </p:sp>
      <p:sp>
        <p:nvSpPr>
          <p:cNvPr id="13" name="Text 8"/>
          <p:cNvSpPr/>
          <p:nvPr/>
        </p:nvSpPr>
        <p:spPr>
          <a:xfrm>
            <a:off x="3521075" y="1614805"/>
            <a:ext cx="7733665" cy="440055"/>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Dedicated Squad</a:t>
            </a:r>
            <a:endParaRPr lang="en-US" sz="1600" dirty="0"/>
          </a:p>
        </p:txBody>
      </p:sp>
      <p:sp>
        <p:nvSpPr>
          <p:cNvPr id="14" name="Text 9"/>
          <p:cNvSpPr/>
          <p:nvPr/>
        </p:nvSpPr>
        <p:spPr>
          <a:xfrm>
            <a:off x="1458595" y="3715385"/>
            <a:ext cx="7795260" cy="1079500"/>
          </a:xfrm>
          <a:prstGeom prst="rect">
            <a:avLst/>
          </a:prstGeom>
          <a:noFill/>
          <a:ln/>
        </p:spPr>
        <p:txBody>
          <a:bodyPr wrap="square" lIns="0" tIns="0" rIns="0" bIns="0" rtlCol="0" anchor="t"/>
          <a:lstStyle/>
          <a:p>
            <a:pPr marL="0" indent="0" algn="r">
              <a:lnSpc>
                <a:spcPct val="150000"/>
              </a:lnSpc>
              <a:buNone/>
            </a:pPr>
            <a:r>
              <a:rPr lang="en-US" sz="1400" dirty="0">
                <a:solidFill>
                  <a:srgbClr val="262626"/>
                </a:solidFill>
                <a:latin typeface="MiSans" pitchFamily="34" charset="0"/>
                <a:ea typeface="MiSans" pitchFamily="34" charset="-122"/>
                <a:cs typeface="MiSans" pitchFamily="34" charset="-120"/>
              </a:rPr>
              <a:t>A dedicated team of six professionals, including a product owner, ML engineer, backend lead, security architect, QA, and scrum master, will manage the project.</a:t>
            </a:r>
            <a:endParaRPr lang="en-US" sz="1600" dirty="0"/>
          </a:p>
        </p:txBody>
      </p:sp>
      <p:sp>
        <p:nvSpPr>
          <p:cNvPr id="15" name="Text 10"/>
          <p:cNvSpPr/>
          <p:nvPr/>
        </p:nvSpPr>
        <p:spPr>
          <a:xfrm>
            <a:off x="1458595" y="3363595"/>
            <a:ext cx="7795260" cy="363220"/>
          </a:xfrm>
          <a:prstGeom prst="rect">
            <a:avLst/>
          </a:prstGeom>
          <a:noFill/>
          <a:ln/>
        </p:spPr>
        <p:txBody>
          <a:bodyPr wrap="square" lIns="0" tIns="0" rIns="0" bIns="0" rtlCol="0" anchor="t"/>
          <a:lstStyle/>
          <a:p>
            <a:pPr marL="0" indent="0" algn="r">
              <a:lnSpc>
                <a:spcPct val="100000"/>
              </a:lnSpc>
              <a:buNone/>
            </a:pPr>
            <a:r>
              <a:rPr lang="en-US" sz="2000" dirty="0">
                <a:solidFill>
                  <a:srgbClr val="577FD2"/>
                </a:solidFill>
                <a:latin typeface="MiSans" pitchFamily="34" charset="0"/>
                <a:ea typeface="MiSans" pitchFamily="34" charset="-122"/>
                <a:cs typeface="MiSans" pitchFamily="34" charset="-120"/>
              </a:rPr>
              <a:t>Agile Methodology</a:t>
            </a:r>
            <a:endParaRPr lang="en-US" sz="1600" dirty="0"/>
          </a:p>
        </p:txBody>
      </p:sp>
      <p:sp>
        <p:nvSpPr>
          <p:cNvPr id="16" name="Text 11"/>
          <p:cNvSpPr/>
          <p:nvPr/>
        </p:nvSpPr>
        <p:spPr>
          <a:xfrm>
            <a:off x="3225165" y="5445760"/>
            <a:ext cx="7795260" cy="1095375"/>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Monthly steering committee reviews will ensure alignment with evolving App Store guidelines and stakeholder expectations.</a:t>
            </a:r>
            <a:endParaRPr lang="en-US" sz="1600" dirty="0"/>
          </a:p>
        </p:txBody>
      </p:sp>
      <p:sp>
        <p:nvSpPr>
          <p:cNvPr id="17" name="Text 12"/>
          <p:cNvSpPr/>
          <p:nvPr/>
        </p:nvSpPr>
        <p:spPr>
          <a:xfrm>
            <a:off x="3225165" y="5093970"/>
            <a:ext cx="7794625" cy="366395"/>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Stakeholder Alignment</a:t>
            </a:r>
            <a:endParaRPr lang="en-US" sz="1600" dirty="0"/>
          </a:p>
        </p:txBody>
      </p:sp>
      <p:pic>
        <p:nvPicPr>
          <p:cNvPr id="18" name="Image 3" descr="https://kimi-img.moonshot.cn/pub/slides/slides_tmpl/image/25-08-27-19:59:37-d2nf6a98bjvh7rlj00ug.png"/>
          <p:cNvPicPr>
            <a:picLocks noChangeAspect="1"/>
          </p:cNvPicPr>
          <p:nvPr/>
        </p:nvPicPr>
        <p:blipFill>
          <a:blip r:embed="rId5">
            <a:alphaModFix amt="80000"/>
          </a:blip>
          <a:stretch>
            <a:fillRect/>
          </a:stretch>
        </p:blipFill>
        <p:spPr>
          <a:xfrm>
            <a:off x="1369695" y="1567180"/>
            <a:ext cx="1396365" cy="1476375"/>
          </a:xfrm>
          <a:prstGeom prst="rect">
            <a:avLst/>
          </a:prstGeom>
        </p:spPr>
      </p:pic>
      <p:pic>
        <p:nvPicPr>
          <p:cNvPr id="19" name="Image 4" descr="https://kimi-img.moonshot.cn/pub/slides/slides_tmpl/image/25-08-27-19:59:49-d2nf6d98bjvh7rlj01f0.png"/>
          <p:cNvPicPr>
            <a:picLocks noChangeAspect="1"/>
          </p:cNvPicPr>
          <p:nvPr/>
        </p:nvPicPr>
        <p:blipFill>
          <a:blip r:embed="rId6"/>
          <a:stretch>
            <a:fillRect/>
          </a:stretch>
        </p:blipFill>
        <p:spPr>
          <a:xfrm>
            <a:off x="982981" y="2131785"/>
            <a:ext cx="876300" cy="889000"/>
          </a:xfrm>
          <a:prstGeom prst="rect">
            <a:avLst/>
          </a:prstGeom>
        </p:spPr>
      </p:pic>
      <p:pic>
        <p:nvPicPr>
          <p:cNvPr id="20" name="Image 5" descr="https://kimi-img.moonshot.cn/pub/slides/slides_tmpl/image/25-08-27-19:59:33-d2nf6998bjvh7rlj00r0.png"/>
          <p:cNvPicPr>
            <a:picLocks noChangeAspect="1"/>
          </p:cNvPicPr>
          <p:nvPr/>
        </p:nvPicPr>
        <p:blipFill>
          <a:blip r:embed="rId7"/>
          <a:stretch>
            <a:fillRect/>
          </a:stretch>
        </p:blipFill>
        <p:spPr>
          <a:xfrm>
            <a:off x="1844675" y="1614805"/>
            <a:ext cx="1204595" cy="1209040"/>
          </a:xfrm>
          <a:prstGeom prst="rect">
            <a:avLst/>
          </a:prstGeom>
        </p:spPr>
      </p:pic>
      <p:sp>
        <p:nvSpPr>
          <p:cNvPr id="21" name="Text 13"/>
          <p:cNvSpPr/>
          <p:nvPr/>
        </p:nvSpPr>
        <p:spPr>
          <a:xfrm>
            <a:off x="2114550" y="1849120"/>
            <a:ext cx="688975" cy="536575"/>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01</a:t>
            </a:r>
            <a:endParaRPr lang="en-US" sz="1600" dirty="0"/>
          </a:p>
        </p:txBody>
      </p:sp>
      <p:pic>
        <p:nvPicPr>
          <p:cNvPr id="22" name="Image 6" descr="https://kimi-img.moonshot.cn/pub/slides/slides_tmpl/image/25-08-27-19:59:37-d2nf6a98bjvh7rlj00ug.png"/>
          <p:cNvPicPr>
            <a:picLocks noChangeAspect="1"/>
          </p:cNvPicPr>
          <p:nvPr/>
        </p:nvPicPr>
        <p:blipFill>
          <a:blip r:embed="rId5">
            <a:alphaModFix amt="80000"/>
          </a:blip>
          <a:stretch>
            <a:fillRect/>
          </a:stretch>
        </p:blipFill>
        <p:spPr>
          <a:xfrm>
            <a:off x="1069340" y="5031105"/>
            <a:ext cx="1396365" cy="1476375"/>
          </a:xfrm>
          <a:prstGeom prst="rect">
            <a:avLst/>
          </a:prstGeom>
        </p:spPr>
      </p:pic>
      <p:pic>
        <p:nvPicPr>
          <p:cNvPr id="23" name="Image 7" descr="https://kimi-img.moonshot.cn/pub/slides/slides_tmpl/image/25-08-27-19:59:49-d2nf6d98bjvh7rlj01f0.png"/>
          <p:cNvPicPr>
            <a:picLocks noChangeAspect="1"/>
          </p:cNvPicPr>
          <p:nvPr/>
        </p:nvPicPr>
        <p:blipFill>
          <a:blip r:embed="rId6"/>
          <a:stretch>
            <a:fillRect/>
          </a:stretch>
        </p:blipFill>
        <p:spPr>
          <a:xfrm>
            <a:off x="662288" y="5641023"/>
            <a:ext cx="876300" cy="889000"/>
          </a:xfrm>
          <a:prstGeom prst="rect">
            <a:avLst/>
          </a:prstGeom>
        </p:spPr>
      </p:pic>
      <p:pic>
        <p:nvPicPr>
          <p:cNvPr id="24" name="Image 8" descr="https://kimi-img.moonshot.cn/pub/slides/slides_tmpl/image/25-08-27-19:59:33-d2nf6998bjvh7rlj00r0.png"/>
          <p:cNvPicPr>
            <a:picLocks noChangeAspect="1"/>
          </p:cNvPicPr>
          <p:nvPr/>
        </p:nvPicPr>
        <p:blipFill>
          <a:blip r:embed="rId7"/>
          <a:stretch>
            <a:fillRect/>
          </a:stretch>
        </p:blipFill>
        <p:spPr>
          <a:xfrm>
            <a:off x="1544320" y="5078730"/>
            <a:ext cx="1204595" cy="1209040"/>
          </a:xfrm>
          <a:prstGeom prst="rect">
            <a:avLst/>
          </a:prstGeom>
        </p:spPr>
      </p:pic>
      <p:sp>
        <p:nvSpPr>
          <p:cNvPr id="25" name="Text 14"/>
          <p:cNvSpPr/>
          <p:nvPr/>
        </p:nvSpPr>
        <p:spPr>
          <a:xfrm>
            <a:off x="1711325" y="5327015"/>
            <a:ext cx="866140" cy="536575"/>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03</a:t>
            </a:r>
            <a:endParaRPr lang="en-US" sz="1600" dirty="0"/>
          </a:p>
        </p:txBody>
      </p:sp>
      <p:pic>
        <p:nvPicPr>
          <p:cNvPr id="26" name="Image 9" descr="https://kimi-img.moonshot.cn/pub/slides/slides_tmpl/image/25-08-27-19:59:37-d2nf6a98bjvh7rlj00ug.png"/>
          <p:cNvPicPr>
            <a:picLocks noChangeAspect="1"/>
          </p:cNvPicPr>
          <p:nvPr/>
        </p:nvPicPr>
        <p:blipFill>
          <a:blip r:embed="rId5">
            <a:alphaModFix amt="80000"/>
          </a:blip>
          <a:stretch>
            <a:fillRect/>
          </a:stretch>
        </p:blipFill>
        <p:spPr>
          <a:xfrm>
            <a:off x="9723120" y="3263265"/>
            <a:ext cx="1396365" cy="1476375"/>
          </a:xfrm>
          <a:prstGeom prst="rect">
            <a:avLst/>
          </a:prstGeom>
        </p:spPr>
      </p:pic>
      <p:pic>
        <p:nvPicPr>
          <p:cNvPr id="27" name="Image 10" descr="https://kimi-img.moonshot.cn/pub/slides/slides_tmpl/image/25-08-27-19:59:49-d2nf6d98bjvh7rlj01f0.png"/>
          <p:cNvPicPr>
            <a:picLocks noChangeAspect="1"/>
          </p:cNvPicPr>
          <p:nvPr/>
        </p:nvPicPr>
        <p:blipFill>
          <a:blip r:embed="rId6"/>
          <a:stretch>
            <a:fillRect/>
          </a:stretch>
        </p:blipFill>
        <p:spPr>
          <a:xfrm>
            <a:off x="9334053" y="3858578"/>
            <a:ext cx="876300" cy="889000"/>
          </a:xfrm>
          <a:prstGeom prst="rect">
            <a:avLst/>
          </a:prstGeom>
        </p:spPr>
      </p:pic>
      <p:pic>
        <p:nvPicPr>
          <p:cNvPr id="28" name="Image 11" descr="https://kimi-img.moonshot.cn/pub/slides/slides_tmpl/image/25-08-27-19:59:33-d2nf6998bjvh7rlj00r0.png"/>
          <p:cNvPicPr>
            <a:picLocks noChangeAspect="1"/>
          </p:cNvPicPr>
          <p:nvPr/>
        </p:nvPicPr>
        <p:blipFill>
          <a:blip r:embed="rId7"/>
          <a:stretch>
            <a:fillRect/>
          </a:stretch>
        </p:blipFill>
        <p:spPr>
          <a:xfrm>
            <a:off x="10198100" y="3310890"/>
            <a:ext cx="1204595" cy="1209040"/>
          </a:xfrm>
          <a:prstGeom prst="rect">
            <a:avLst/>
          </a:prstGeom>
        </p:spPr>
      </p:pic>
      <p:sp>
        <p:nvSpPr>
          <p:cNvPr id="29" name="Text 15"/>
          <p:cNvSpPr/>
          <p:nvPr/>
        </p:nvSpPr>
        <p:spPr>
          <a:xfrm>
            <a:off x="10387965" y="3547745"/>
            <a:ext cx="866140" cy="536575"/>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06</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marL="0" indent="0" algn="l">
              <a:lnSpc>
                <a:spcPct val="100000"/>
              </a:lnSpc>
              <a:buNone/>
            </a:pPr>
            <a:r>
              <a:rPr lang="en-US" sz="3400" dirty="0">
                <a:solidFill>
                  <a:srgbClr val="0D0D0D"/>
                </a:solidFill>
                <a:latin typeface="MiSans" pitchFamily="34" charset="0"/>
                <a:ea typeface="MiSans" pitchFamily="34" charset="-122"/>
                <a:cs typeface="MiSans" pitchFamily="34" charset="-120"/>
              </a:rPr>
              <a:t>Pricing &amp; Next Steps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3-d2nf6998bjvh7rlj00rg.png"/>
          <p:cNvPicPr>
            <a:picLocks noChangeAspect="1"/>
          </p:cNvPicPr>
          <p:nvPr/>
        </p:nvPicPr>
        <p:blipFill>
          <a:blip r:embed="rId4">
            <a:alphaModFix amt="80000"/>
          </a:blip>
          <a:stretch>
            <a:fillRect/>
          </a:stretch>
        </p:blipFill>
        <p:spPr>
          <a:xfrm>
            <a:off x="9631680" y="1380490"/>
            <a:ext cx="1750695" cy="1423035"/>
          </a:xfrm>
          <a:prstGeom prst="rect">
            <a:avLst/>
          </a:prstGeom>
        </p:spPr>
      </p:pic>
      <p:pic>
        <p:nvPicPr>
          <p:cNvPr id="4" name="Image 2" descr="https://kimi-img.moonshot.cn/pub/slides/slides_tmpl/image/25-08-27-19:59:33-d2nf6998bjvh7rlj00t0.png"/>
          <p:cNvPicPr>
            <a:picLocks noChangeAspect="1"/>
          </p:cNvPicPr>
          <p:nvPr/>
        </p:nvPicPr>
        <p:blipFill>
          <a:blip r:embed="rId5">
            <a:alphaModFix amt="60000"/>
          </a:blip>
          <a:stretch>
            <a:fillRect/>
          </a:stretch>
        </p:blipFill>
        <p:spPr>
          <a:xfrm>
            <a:off x="1290955" y="4163060"/>
            <a:ext cx="3957955" cy="4481195"/>
          </a:xfrm>
          <a:prstGeom prst="rect">
            <a:avLst/>
          </a:prstGeom>
        </p:spPr>
      </p:pic>
      <p:sp>
        <p:nvSpPr>
          <p:cNvPr id="5" name="Text 0"/>
          <p:cNvSpPr/>
          <p:nvPr/>
        </p:nvSpPr>
        <p:spPr>
          <a:xfrm>
            <a:off x="4458970" y="1170940"/>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01.</a:t>
            </a:r>
            <a:endParaRPr lang="en-US" sz="1600" dirty="0"/>
          </a:p>
        </p:txBody>
      </p:sp>
      <p:sp>
        <p:nvSpPr>
          <p:cNvPr id="6" name="Text 1"/>
          <p:cNvSpPr/>
          <p:nvPr/>
        </p:nvSpPr>
        <p:spPr>
          <a:xfrm>
            <a:off x="5642610" y="1403350"/>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Executive Summary</a:t>
            </a:r>
            <a:endParaRPr lang="en-US" sz="1600" dirty="0"/>
          </a:p>
        </p:txBody>
      </p:sp>
      <p:sp>
        <p:nvSpPr>
          <p:cNvPr id="7" name="Text 2"/>
          <p:cNvSpPr/>
          <p:nvPr/>
        </p:nvSpPr>
        <p:spPr>
          <a:xfrm>
            <a:off x="844550" y="2980055"/>
            <a:ext cx="2965450" cy="609600"/>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pic>
        <p:nvPicPr>
          <p:cNvPr id="8" name="Image 3" descr="https://kimi-img.moonshot.cn/pub/slides/slides_tmpl/image/25-08-27-19:59:30-d2nf68h8bjvh7rlj00pg.png"/>
          <p:cNvPicPr>
            <a:picLocks noChangeAspect="1"/>
          </p:cNvPicPr>
          <p:nvPr/>
        </p:nvPicPr>
        <p:blipFill>
          <a:blip r:embed="rId6">
            <a:alphaModFix amt="40000"/>
          </a:blip>
          <a:stretch>
            <a:fillRect/>
          </a:stretch>
        </p:blipFill>
        <p:spPr>
          <a:xfrm flipV="1">
            <a:off x="10751820" y="428625"/>
            <a:ext cx="762000" cy="76200"/>
          </a:xfrm>
          <a:prstGeom prst="rect">
            <a:avLst/>
          </a:prstGeom>
        </p:spPr>
      </p:pic>
      <p:pic>
        <p:nvPicPr>
          <p:cNvPr id="9" name="Image 4" descr="https://kimi-img.moonshot.cn/pub/slides/slides_tmpl/image/25-08-27-19:59:30-d2nf68h8bjvh7rlj00pg.png"/>
          <p:cNvPicPr>
            <a:picLocks noChangeAspect="1"/>
          </p:cNvPicPr>
          <p:nvPr/>
        </p:nvPicPr>
        <p:blipFill>
          <a:blip r:embed="rId6">
            <a:alphaModFix amt="40000"/>
          </a:blip>
          <a:stretch>
            <a:fillRect/>
          </a:stretch>
        </p:blipFill>
        <p:spPr>
          <a:xfrm flipV="1">
            <a:off x="10751820" y="559435"/>
            <a:ext cx="762000" cy="76200"/>
          </a:xfrm>
          <a:prstGeom prst="rect">
            <a:avLst/>
          </a:prstGeom>
        </p:spPr>
      </p:pic>
      <p:sp>
        <p:nvSpPr>
          <p:cNvPr id="10" name="Text 3"/>
          <p:cNvSpPr/>
          <p:nvPr/>
        </p:nvSpPr>
        <p:spPr>
          <a:xfrm>
            <a:off x="4458970" y="1955165"/>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02.</a:t>
            </a:r>
            <a:endParaRPr lang="en-US" sz="1600" dirty="0"/>
          </a:p>
        </p:txBody>
      </p:sp>
      <p:sp>
        <p:nvSpPr>
          <p:cNvPr id="11" name="Text 4"/>
          <p:cNvSpPr/>
          <p:nvPr/>
        </p:nvSpPr>
        <p:spPr>
          <a:xfrm>
            <a:off x="5642610" y="2187575"/>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Requirements Alignment</a:t>
            </a:r>
            <a:endParaRPr lang="en-US" sz="1600" dirty="0"/>
          </a:p>
        </p:txBody>
      </p:sp>
      <p:sp>
        <p:nvSpPr>
          <p:cNvPr id="12" name="Text 5"/>
          <p:cNvSpPr/>
          <p:nvPr/>
        </p:nvSpPr>
        <p:spPr>
          <a:xfrm>
            <a:off x="4458970" y="2724785"/>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03.</a:t>
            </a:r>
            <a:endParaRPr lang="en-US" sz="1600" dirty="0"/>
          </a:p>
        </p:txBody>
      </p:sp>
      <p:sp>
        <p:nvSpPr>
          <p:cNvPr id="13" name="Text 6"/>
          <p:cNvSpPr/>
          <p:nvPr/>
        </p:nvSpPr>
        <p:spPr>
          <a:xfrm>
            <a:off x="5642610" y="2957195"/>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Architecture Overview</a:t>
            </a:r>
            <a:endParaRPr lang="en-US" sz="1600" dirty="0"/>
          </a:p>
        </p:txBody>
      </p:sp>
      <p:sp>
        <p:nvSpPr>
          <p:cNvPr id="14" name="Text 7"/>
          <p:cNvSpPr/>
          <p:nvPr/>
        </p:nvSpPr>
        <p:spPr>
          <a:xfrm>
            <a:off x="4458970" y="3505835"/>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04.</a:t>
            </a:r>
            <a:endParaRPr lang="en-US" sz="1600" dirty="0"/>
          </a:p>
        </p:txBody>
      </p:sp>
      <p:sp>
        <p:nvSpPr>
          <p:cNvPr id="15" name="Text 8"/>
          <p:cNvSpPr/>
          <p:nvPr/>
        </p:nvSpPr>
        <p:spPr>
          <a:xfrm>
            <a:off x="5642610" y="3738245"/>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Key Features</a:t>
            </a:r>
            <a:endParaRPr lang="en-US" sz="1600" dirty="0"/>
          </a:p>
        </p:txBody>
      </p:sp>
      <p:sp>
        <p:nvSpPr>
          <p:cNvPr id="16" name="Text 9"/>
          <p:cNvSpPr/>
          <p:nvPr/>
        </p:nvSpPr>
        <p:spPr>
          <a:xfrm>
            <a:off x="4458970" y="4260215"/>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05.</a:t>
            </a:r>
            <a:endParaRPr lang="en-US" sz="1600" dirty="0"/>
          </a:p>
        </p:txBody>
      </p:sp>
      <p:sp>
        <p:nvSpPr>
          <p:cNvPr id="17" name="Text 10"/>
          <p:cNvSpPr/>
          <p:nvPr/>
        </p:nvSpPr>
        <p:spPr>
          <a:xfrm>
            <a:off x="5642610" y="4492625"/>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Implementation Plan</a:t>
            </a:r>
            <a:endParaRPr lang="en-US" sz="1600" dirty="0"/>
          </a:p>
        </p:txBody>
      </p:sp>
      <p:sp>
        <p:nvSpPr>
          <p:cNvPr id="18" name="Text 11"/>
          <p:cNvSpPr/>
          <p:nvPr/>
        </p:nvSpPr>
        <p:spPr>
          <a:xfrm>
            <a:off x="4458970" y="5033645"/>
            <a:ext cx="1619250" cy="673100"/>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06.</a:t>
            </a:r>
            <a:endParaRPr lang="en-US" sz="1600" dirty="0"/>
          </a:p>
        </p:txBody>
      </p:sp>
      <p:sp>
        <p:nvSpPr>
          <p:cNvPr id="19" name="Text 12"/>
          <p:cNvSpPr/>
          <p:nvPr/>
        </p:nvSpPr>
        <p:spPr>
          <a:xfrm>
            <a:off x="5642610" y="5266055"/>
            <a:ext cx="6268085" cy="521970"/>
          </a:xfrm>
          <a:prstGeom prst="rect">
            <a:avLst/>
          </a:prstGeom>
          <a:noFill/>
          <a:ln/>
        </p:spPr>
        <p:txBody>
          <a:bodyPr wrap="square" lIns="91440" tIns="45720" rIns="91440" bIns="45720" rtlCol="0" anchor="t"/>
          <a:lstStyle/>
          <a:p>
            <a:pPr marL="0" indent="0" algn="l">
              <a:lnSpc>
                <a:spcPct val="100000"/>
              </a:lnSpc>
              <a:buNone/>
            </a:pPr>
            <a:r>
              <a:rPr lang="en-US" sz="2000" dirty="0">
                <a:solidFill>
                  <a:srgbClr val="595959"/>
                </a:solidFill>
                <a:latin typeface="MiSans" pitchFamily="34" charset="0"/>
                <a:ea typeface="MiSans" pitchFamily="34" charset="-122"/>
                <a:cs typeface="MiSans" pitchFamily="34" charset="-120"/>
              </a:rPr>
              <a:t>Pricing &amp; Next Steps</a:t>
            </a:r>
            <a:endParaRPr lang="en-US" sz="1600" dirty="0"/>
          </a:p>
        </p:txBody>
      </p:sp>
      <p:sp>
        <p:nvSpPr>
          <p:cNvPr id="20" name="Shape 13"/>
          <p:cNvSpPr/>
          <p:nvPr/>
        </p:nvSpPr>
        <p:spPr>
          <a:xfrm flipH="1">
            <a:off x="4570730" y="1357630"/>
            <a:ext cx="127000" cy="342900"/>
          </a:xfrm>
          <a:prstGeom prst="line">
            <a:avLst/>
          </a:prstGeom>
          <a:noFill/>
          <a:ln w="28575">
            <a:solidFill>
              <a:srgbClr val="577FD2"/>
            </a:solidFill>
            <a:prstDash val="solid"/>
            <a:headEnd type="none"/>
            <a:tailEnd type="none"/>
          </a:ln>
        </p:spPr>
      </p:sp>
      <p:sp>
        <p:nvSpPr>
          <p:cNvPr id="21" name="Shape 14"/>
          <p:cNvSpPr/>
          <p:nvPr/>
        </p:nvSpPr>
        <p:spPr>
          <a:xfrm flipH="1">
            <a:off x="4570730" y="2172335"/>
            <a:ext cx="127000" cy="342900"/>
          </a:xfrm>
          <a:prstGeom prst="line">
            <a:avLst/>
          </a:prstGeom>
          <a:noFill/>
          <a:ln w="28575">
            <a:solidFill>
              <a:srgbClr val="577FD2"/>
            </a:solidFill>
            <a:prstDash val="solid"/>
            <a:headEnd type="none"/>
            <a:tailEnd type="none"/>
          </a:ln>
        </p:spPr>
      </p:sp>
      <p:sp>
        <p:nvSpPr>
          <p:cNvPr id="22" name="Shape 15"/>
          <p:cNvSpPr/>
          <p:nvPr/>
        </p:nvSpPr>
        <p:spPr>
          <a:xfrm flipH="1">
            <a:off x="4570730" y="2924810"/>
            <a:ext cx="127000" cy="342900"/>
          </a:xfrm>
          <a:prstGeom prst="line">
            <a:avLst/>
          </a:prstGeom>
          <a:noFill/>
          <a:ln w="28575">
            <a:solidFill>
              <a:srgbClr val="577FD2"/>
            </a:solidFill>
            <a:prstDash val="solid"/>
            <a:headEnd type="none"/>
            <a:tailEnd type="none"/>
          </a:ln>
        </p:spPr>
      </p:sp>
      <p:sp>
        <p:nvSpPr>
          <p:cNvPr id="23" name="Shape 16"/>
          <p:cNvSpPr/>
          <p:nvPr/>
        </p:nvSpPr>
        <p:spPr>
          <a:xfrm flipH="1">
            <a:off x="4570730" y="3700145"/>
            <a:ext cx="127000" cy="342900"/>
          </a:xfrm>
          <a:prstGeom prst="line">
            <a:avLst/>
          </a:prstGeom>
          <a:noFill/>
          <a:ln w="28575">
            <a:solidFill>
              <a:srgbClr val="577FD2"/>
            </a:solidFill>
            <a:prstDash val="solid"/>
            <a:headEnd type="none"/>
            <a:tailEnd type="none"/>
          </a:ln>
        </p:spPr>
      </p:sp>
      <p:sp>
        <p:nvSpPr>
          <p:cNvPr id="24" name="Shape 17"/>
          <p:cNvSpPr/>
          <p:nvPr/>
        </p:nvSpPr>
        <p:spPr>
          <a:xfrm flipH="1">
            <a:off x="4570730" y="4443730"/>
            <a:ext cx="127000" cy="342900"/>
          </a:xfrm>
          <a:prstGeom prst="line">
            <a:avLst/>
          </a:prstGeom>
          <a:noFill/>
          <a:ln w="28575">
            <a:solidFill>
              <a:srgbClr val="577FD2"/>
            </a:solidFill>
            <a:prstDash val="solid"/>
            <a:headEnd type="none"/>
            <a:tailEnd type="none"/>
          </a:ln>
        </p:spPr>
      </p:sp>
      <p:sp>
        <p:nvSpPr>
          <p:cNvPr id="25" name="Shape 18"/>
          <p:cNvSpPr/>
          <p:nvPr/>
        </p:nvSpPr>
        <p:spPr>
          <a:xfrm flipH="1">
            <a:off x="4570730" y="5227955"/>
            <a:ext cx="127000" cy="342900"/>
          </a:xfrm>
          <a:prstGeom prst="line">
            <a:avLst/>
          </a:prstGeom>
          <a:noFill/>
          <a:ln w="28575">
            <a:solidFill>
              <a:srgbClr val="577FD2"/>
            </a:solidFill>
            <a:prstDash val="solid"/>
            <a:headEnd type="none"/>
            <a:tailEnd type="none"/>
          </a:ln>
        </p:spPr>
      </p:sp>
      <p:sp>
        <p:nvSpPr>
          <p:cNvPr id="26" name="Shape 19"/>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27" name="Shape 20"/>
          <p:cNvSpPr/>
          <p:nvPr/>
        </p:nvSpPr>
        <p:spPr>
          <a:xfrm>
            <a:off x="576149" y="498250"/>
            <a:ext cx="209306" cy="42231"/>
          </a:xfrm>
          <a:prstGeom prst="rect">
            <a:avLst/>
          </a:prstGeom>
          <a:solidFill>
            <a:srgbClr val="92ABDF"/>
          </a:solidFill>
          <a:ln w="12700">
            <a:solidFill>
              <a:srgbClr val="92ABDF"/>
            </a:solidFill>
            <a:prstDash val="solid"/>
          </a:ln>
        </p:spPr>
      </p:sp>
      <p:sp>
        <p:nvSpPr>
          <p:cNvPr id="28" name="Text 21"/>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9" name="Shape 22"/>
          <p:cNvSpPr/>
          <p:nvPr/>
        </p:nvSpPr>
        <p:spPr>
          <a:xfrm>
            <a:off x="576149" y="595224"/>
            <a:ext cx="209306" cy="42231"/>
          </a:xfrm>
          <a:prstGeom prst="rect">
            <a:avLst/>
          </a:prstGeom>
          <a:solidFill>
            <a:srgbClr val="92ABDF"/>
          </a:solidFill>
          <a:ln w="12700">
            <a:solidFill>
              <a:srgbClr val="92ABDF"/>
            </a:solidFill>
            <a:prstDash val="solid"/>
          </a:ln>
        </p:spPr>
      </p:sp>
      <p:sp>
        <p:nvSpPr>
          <p:cNvPr id="30" name="Text 23"/>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1" name="Shape 24"/>
          <p:cNvSpPr/>
          <p:nvPr/>
        </p:nvSpPr>
        <p:spPr>
          <a:xfrm>
            <a:off x="576149" y="692198"/>
            <a:ext cx="209306" cy="42231"/>
          </a:xfrm>
          <a:prstGeom prst="rect">
            <a:avLst/>
          </a:prstGeom>
          <a:solidFill>
            <a:srgbClr val="92ABDF"/>
          </a:solidFill>
          <a:ln w="12700">
            <a:solidFill>
              <a:srgbClr val="92ABDF"/>
            </a:solidFill>
            <a:prstDash val="solid"/>
          </a:ln>
        </p:spPr>
      </p:sp>
      <p:sp>
        <p:nvSpPr>
          <p:cNvPr id="32" name="Text 25"/>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3" name="Shape 26"/>
          <p:cNvSpPr/>
          <p:nvPr/>
        </p:nvSpPr>
        <p:spPr>
          <a:xfrm>
            <a:off x="531399" y="6143377"/>
            <a:ext cx="209306" cy="42231"/>
          </a:xfrm>
          <a:prstGeom prst="rect">
            <a:avLst/>
          </a:prstGeom>
          <a:solidFill>
            <a:srgbClr val="92ABDF"/>
          </a:solidFill>
          <a:ln w="19050">
            <a:solidFill>
              <a:srgbClr val="92ABDF"/>
            </a:solidFill>
            <a:prstDash val="solid"/>
          </a:ln>
        </p:spPr>
      </p:sp>
      <p:sp>
        <p:nvSpPr>
          <p:cNvPr id="34" name="Text 27"/>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5" name="Shape 28"/>
          <p:cNvSpPr/>
          <p:nvPr/>
        </p:nvSpPr>
        <p:spPr>
          <a:xfrm>
            <a:off x="531399" y="6240351"/>
            <a:ext cx="209306" cy="42231"/>
          </a:xfrm>
          <a:prstGeom prst="rect">
            <a:avLst/>
          </a:prstGeom>
          <a:solidFill>
            <a:srgbClr val="92ABDF"/>
          </a:solidFill>
          <a:ln w="19050">
            <a:solidFill>
              <a:srgbClr val="92ABDF"/>
            </a:solidFill>
            <a:prstDash val="solid"/>
          </a:ln>
        </p:spPr>
      </p:sp>
      <p:sp>
        <p:nvSpPr>
          <p:cNvPr id="36" name="Text 29"/>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7" name="Shape 30"/>
          <p:cNvSpPr/>
          <p:nvPr/>
        </p:nvSpPr>
        <p:spPr>
          <a:xfrm>
            <a:off x="531399" y="6337325"/>
            <a:ext cx="209306" cy="42231"/>
          </a:xfrm>
          <a:prstGeom prst="rect">
            <a:avLst/>
          </a:prstGeom>
          <a:solidFill>
            <a:srgbClr val="92ABDF"/>
          </a:solidFill>
          <a:ln w="19050">
            <a:solidFill>
              <a:srgbClr val="92ABDF"/>
            </a:solidFill>
            <a:prstDash val="solid"/>
          </a:ln>
        </p:spPr>
      </p:sp>
      <p:sp>
        <p:nvSpPr>
          <p:cNvPr id="38" name="Text 31"/>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pic>
        <p:nvPicPr>
          <p:cNvPr id="3" name="Image 1" descr="https://kimi-img.moonshot.cn/pub/slides/slides_tmpl/image/25-08-27-19:59:46-d2nf6ch8bjvh7rlj01a0.png"/>
          <p:cNvPicPr>
            <a:picLocks noChangeAspect="1"/>
          </p:cNvPicPr>
          <p:nvPr/>
        </p:nvPicPr>
        <p:blipFill>
          <a:blip r:embed="rId4"/>
          <a:stretch>
            <a:fillRect/>
          </a:stretch>
        </p:blipFill>
        <p:spPr>
          <a:xfrm>
            <a:off x="0" y="499745"/>
            <a:ext cx="12192000" cy="5861050"/>
          </a:xfrm>
          <a:prstGeom prst="rect">
            <a:avLst/>
          </a:prstGeom>
        </p:spPr>
      </p:pic>
      <p:sp>
        <p:nvSpPr>
          <p:cNvPr id="4" name="Text 0"/>
          <p:cNvSpPr/>
          <p:nvPr/>
        </p:nvSpPr>
        <p:spPr>
          <a:xfrm>
            <a:off x="732155" y="753110"/>
            <a:ext cx="10649585" cy="822920"/>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MiSans" pitchFamily="34" charset="0"/>
                <a:ea typeface="MiSans" pitchFamily="34" charset="-122"/>
                <a:cs typeface="MiSans" pitchFamily="34" charset="-120"/>
              </a:rPr>
              <a:t>Transparent Cost Model</a:t>
            </a:r>
            <a:endParaRPr lang="en-US" sz="1600" dirty="0"/>
          </a:p>
        </p:txBody>
      </p:sp>
      <p:sp>
        <p:nvSpPr>
          <p:cNvPr id="5" name="Text 1"/>
          <p:cNvSpPr/>
          <p:nvPr/>
        </p:nvSpPr>
        <p:spPr>
          <a:xfrm>
            <a:off x="671830" y="3678555"/>
            <a:ext cx="4998085" cy="38544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Subscription Tiers</a:t>
            </a:r>
            <a:endParaRPr lang="en-US" sz="1600" dirty="0"/>
          </a:p>
        </p:txBody>
      </p:sp>
      <p:sp>
        <p:nvSpPr>
          <p:cNvPr id="6" name="Text 2"/>
          <p:cNvSpPr/>
          <p:nvPr/>
        </p:nvSpPr>
        <p:spPr>
          <a:xfrm>
            <a:off x="1129348"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offers subscription tiers starting at $2,000 for 50 users, scaling up to $25,000 for unlimited users. Custom SLAs and on-prem options are available for enterprise clients.</a:t>
            </a:r>
            <a:endParaRPr lang="en-US" sz="1600" dirty="0"/>
          </a:p>
        </p:txBody>
      </p:sp>
      <p:sp>
        <p:nvSpPr>
          <p:cNvPr id="7" name="Text 3"/>
          <p:cNvSpPr/>
          <p:nvPr/>
        </p:nvSpPr>
        <p:spPr>
          <a:xfrm>
            <a:off x="6539865" y="3678555"/>
            <a:ext cx="4998085" cy="38544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Setup and Discount</a:t>
            </a:r>
            <a:endParaRPr lang="en-US" sz="1600" dirty="0"/>
          </a:p>
        </p:txBody>
      </p:sp>
      <p:sp>
        <p:nvSpPr>
          <p:cNvPr id="8" name="Text 4"/>
          <p:cNvSpPr/>
          <p:nvPr/>
        </p:nvSpPr>
        <p:spPr>
          <a:xfrm>
            <a:off x="6997383" y="4100830"/>
            <a:ext cx="4083050" cy="212090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A one-time setup fee covers knowledge migration and CI integration. Annual prepayment grants a 15% discount and includes free guideline update service for twelve months.</a:t>
            </a:r>
            <a:endParaRPr lang="en-US" sz="1600" dirty="0"/>
          </a:p>
        </p:txBody>
      </p:sp>
      <p:pic>
        <p:nvPicPr>
          <p:cNvPr id="9" name="Image 2" descr="https://kimi-img.moonshot.cn/pub/slides/slides_tmpl/image/25-08-27-19:59:48-d2nf6d18bjvh7rlj01cg.png"/>
          <p:cNvPicPr>
            <a:picLocks noChangeAspect="1"/>
          </p:cNvPicPr>
          <p:nvPr/>
        </p:nvPicPr>
        <p:blipFill>
          <a:blip r:embed="rId5">
            <a:alphaModFix amt="60000"/>
          </a:blip>
          <a:stretch>
            <a:fillRect/>
          </a:stretch>
        </p:blipFill>
        <p:spPr>
          <a:xfrm>
            <a:off x="2615883" y="1976755"/>
            <a:ext cx="1348105" cy="1344930"/>
          </a:xfrm>
          <a:prstGeom prst="rect">
            <a:avLst/>
          </a:prstGeom>
        </p:spPr>
      </p:pic>
      <p:pic>
        <p:nvPicPr>
          <p:cNvPr id="10" name="Image 3" descr="https://kimi-img.moonshot.cn/pub/slides/slides_tmpl/image/25-08-27-19:59:47-d2nf6cp8bjvh7rlj01b0.png"/>
          <p:cNvPicPr>
            <a:picLocks noChangeAspect="1"/>
          </p:cNvPicPr>
          <p:nvPr/>
        </p:nvPicPr>
        <p:blipFill>
          <a:blip r:embed="rId6"/>
          <a:stretch>
            <a:fillRect/>
          </a:stretch>
        </p:blipFill>
        <p:spPr>
          <a:xfrm>
            <a:off x="2214748" y="2197418"/>
            <a:ext cx="1244600" cy="1193800"/>
          </a:xfrm>
          <a:prstGeom prst="rect">
            <a:avLst/>
          </a:prstGeom>
        </p:spPr>
      </p:pic>
      <p:pic>
        <p:nvPicPr>
          <p:cNvPr id="11" name="Image 4" descr="https://kimi-img.moonshot.cn/pub/slides/slides_tmpl/image/25-08-27-19:59:38-d2nf6ah8bjvh7rlj010g.png"/>
          <p:cNvPicPr>
            <a:picLocks noChangeAspect="1"/>
          </p:cNvPicPr>
          <p:nvPr/>
        </p:nvPicPr>
        <p:blipFill>
          <a:blip r:embed="rId7"/>
          <a:stretch>
            <a:fillRect/>
          </a:stretch>
        </p:blipFill>
        <p:spPr>
          <a:xfrm rot="20700000">
            <a:off x="3609023" y="2885440"/>
            <a:ext cx="530225" cy="483235"/>
          </a:xfrm>
          <a:prstGeom prst="rect">
            <a:avLst/>
          </a:prstGeom>
        </p:spPr>
      </p:pic>
      <p:sp>
        <p:nvSpPr>
          <p:cNvPr id="12" name="Text 5"/>
          <p:cNvSpPr/>
          <p:nvPr/>
        </p:nvSpPr>
        <p:spPr>
          <a:xfrm>
            <a:off x="2913063" y="2289810"/>
            <a:ext cx="688975" cy="536575"/>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6"/>
          <p:cNvSpPr/>
          <p:nvPr/>
        </p:nvSpPr>
        <p:spPr>
          <a:xfrm>
            <a:off x="6104891" y="2514139"/>
            <a:ext cx="0" cy="257810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pic>
        <p:nvPicPr>
          <p:cNvPr id="14" name="Image 5" descr="https://kimi-img.moonshot.cn/pub/slides/slides_tmpl/image/25-08-27-19:59:48-d2nf6d18bjvh7rlj01cg.png"/>
          <p:cNvPicPr>
            <a:picLocks noChangeAspect="1"/>
          </p:cNvPicPr>
          <p:nvPr/>
        </p:nvPicPr>
        <p:blipFill>
          <a:blip r:embed="rId5">
            <a:alphaModFix amt="60000"/>
          </a:blip>
          <a:stretch>
            <a:fillRect/>
          </a:stretch>
        </p:blipFill>
        <p:spPr>
          <a:xfrm>
            <a:off x="8483600" y="1976755"/>
            <a:ext cx="1348105" cy="1344930"/>
          </a:xfrm>
          <a:prstGeom prst="rect">
            <a:avLst/>
          </a:prstGeom>
        </p:spPr>
      </p:pic>
      <p:pic>
        <p:nvPicPr>
          <p:cNvPr id="15" name="Image 6" descr="https://kimi-img.moonshot.cn/pub/slides/slides_tmpl/image/25-08-27-19:59:47-d2nf6cp8bjvh7rlj01b0.png"/>
          <p:cNvPicPr>
            <a:picLocks noChangeAspect="1"/>
          </p:cNvPicPr>
          <p:nvPr/>
        </p:nvPicPr>
        <p:blipFill>
          <a:blip r:embed="rId6"/>
          <a:stretch>
            <a:fillRect/>
          </a:stretch>
        </p:blipFill>
        <p:spPr>
          <a:xfrm>
            <a:off x="8070850" y="2188143"/>
            <a:ext cx="1244600" cy="1193800"/>
          </a:xfrm>
          <a:prstGeom prst="rect">
            <a:avLst/>
          </a:prstGeom>
        </p:spPr>
      </p:pic>
      <p:pic>
        <p:nvPicPr>
          <p:cNvPr id="16" name="Image 7" descr="https://kimi-img.moonshot.cn/pub/slides/slides_tmpl/image/25-08-27-19:59:38-d2nf6ah8bjvh7rlj010g.png"/>
          <p:cNvPicPr>
            <a:picLocks noChangeAspect="1"/>
          </p:cNvPicPr>
          <p:nvPr/>
        </p:nvPicPr>
        <p:blipFill>
          <a:blip r:embed="rId7"/>
          <a:stretch>
            <a:fillRect/>
          </a:stretch>
        </p:blipFill>
        <p:spPr>
          <a:xfrm rot="20700000">
            <a:off x="9476740" y="2885440"/>
            <a:ext cx="530225" cy="483235"/>
          </a:xfrm>
          <a:prstGeom prst="rect">
            <a:avLst/>
          </a:prstGeom>
        </p:spPr>
      </p:pic>
      <p:sp>
        <p:nvSpPr>
          <p:cNvPr id="17" name="Text 7"/>
          <p:cNvSpPr/>
          <p:nvPr/>
        </p:nvSpPr>
        <p:spPr>
          <a:xfrm>
            <a:off x="8693150" y="2289810"/>
            <a:ext cx="928370" cy="536575"/>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3335" y="2862580"/>
            <a:ext cx="7389495" cy="2708275"/>
          </a:xfrm>
          <a:prstGeom prst="rect">
            <a:avLst/>
          </a:prstGeom>
          <a:gradFill flip="none" rotWithShape="1">
            <a:gsLst>
              <a:gs pos="0">
                <a:srgbClr val="2F5BEE">
                  <a:alpha val="13000"/>
                </a:srgbClr>
              </a:gs>
              <a:gs pos="13000">
                <a:srgbClr val="2F5BEE">
                  <a:alpha val="13000"/>
                </a:srgbClr>
              </a:gs>
              <a:gs pos="57000">
                <a:srgbClr val="2F5BEE">
                  <a:alpha val="0"/>
                </a:srgbClr>
              </a:gs>
              <a:gs pos="100000">
                <a:srgbClr val="2F5BEE">
                  <a:alpha val="0"/>
                </a:srgbClr>
              </a:gs>
            </a:gsLst>
            <a:lin ang="0" scaled="1"/>
          </a:gradFill>
          <a:ln/>
        </p:spPr>
      </p:sp>
      <p:sp>
        <p:nvSpPr>
          <p:cNvPr id="4" name="Text 1"/>
          <p:cNvSpPr/>
          <p:nvPr/>
        </p:nvSpPr>
        <p:spPr>
          <a:xfrm>
            <a:off x="-13335" y="2862580"/>
            <a:ext cx="7389495" cy="270827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5" name="Image 1" descr="https://kimi-img.moonshot.cn/pub/slides/slides_tmpl/image/25-08-27-19:59:42-d2nf6bh8bjvh7rlj0170.png"/>
          <p:cNvPicPr>
            <a:picLocks noChangeAspect="1"/>
          </p:cNvPicPr>
          <p:nvPr/>
        </p:nvPicPr>
        <p:blipFill>
          <a:blip r:embed="rId4"/>
          <a:stretch>
            <a:fillRect/>
          </a:stretch>
        </p:blipFill>
        <p:spPr>
          <a:xfrm>
            <a:off x="6833870" y="1052195"/>
            <a:ext cx="5708015" cy="5187950"/>
          </a:xfrm>
          <a:prstGeom prst="rect">
            <a:avLst/>
          </a:prstGeom>
        </p:spPr>
      </p:pic>
      <p:sp>
        <p:nvSpPr>
          <p:cNvPr id="6" name="Text 2"/>
          <p:cNvSpPr/>
          <p:nvPr/>
        </p:nvSpPr>
        <p:spPr>
          <a:xfrm>
            <a:off x="958850" y="1575435"/>
            <a:ext cx="813752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Call to Action</a:t>
            </a:r>
            <a:endParaRPr lang="en-US" sz="1600" dirty="0"/>
          </a:p>
        </p:txBody>
      </p:sp>
      <p:sp>
        <p:nvSpPr>
          <p:cNvPr id="7" name="Text 3"/>
          <p:cNvSpPr/>
          <p:nvPr/>
        </p:nvSpPr>
        <p:spPr>
          <a:xfrm>
            <a:off x="959485" y="3251200"/>
            <a:ext cx="5620385" cy="461010"/>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MiSans" pitchFamily="34" charset="0"/>
                <a:ea typeface="MiSans" pitchFamily="34" charset="-122"/>
                <a:cs typeface="MiSans" pitchFamily="34" charset="-120"/>
              </a:rPr>
              <a:t>Immediate Action</a:t>
            </a:r>
            <a:endParaRPr lang="en-US" sz="1600" dirty="0"/>
          </a:p>
        </p:txBody>
      </p:sp>
      <p:sp>
        <p:nvSpPr>
          <p:cNvPr id="8" name="Text 4"/>
          <p:cNvSpPr/>
          <p:nvPr/>
        </p:nvSpPr>
        <p:spPr>
          <a:xfrm>
            <a:off x="958850" y="3712845"/>
            <a:ext cx="562102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Approve the proposal this week to lock in Q4 pricing and start the project immediately. Provide SSO metadata and sample rejection tickets for immediate ingestion. VRCbot will be live in staging within four weeks, reducing app review rejections by 40% and saving significant engineering hours.</a:t>
            </a:r>
            <a:endParaRPr lang="en-US" sz="1600" dirty="0"/>
          </a:p>
        </p:txBody>
      </p:sp>
      <p:sp>
        <p:nvSpPr>
          <p:cNvPr id="9" name="Shape 5"/>
          <p:cNvSpPr/>
          <p:nvPr/>
        </p:nvSpPr>
        <p:spPr>
          <a:xfrm>
            <a:off x="576149" y="498250"/>
            <a:ext cx="209306" cy="42231"/>
          </a:xfrm>
          <a:prstGeom prst="rect">
            <a:avLst/>
          </a:prstGeom>
          <a:solidFill>
            <a:srgbClr val="92ABDF"/>
          </a:solidFill>
          <a:ln w="12700">
            <a:solidFill>
              <a:srgbClr val="92ABDF"/>
            </a:solidFill>
            <a:prstDash val="solid"/>
          </a:ln>
        </p:spPr>
      </p:sp>
      <p:sp>
        <p:nvSpPr>
          <p:cNvPr id="10" name="Text 6"/>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7"/>
          <p:cNvSpPr/>
          <p:nvPr/>
        </p:nvSpPr>
        <p:spPr>
          <a:xfrm>
            <a:off x="576149" y="595224"/>
            <a:ext cx="209306" cy="42231"/>
          </a:xfrm>
          <a:prstGeom prst="rect">
            <a:avLst/>
          </a:prstGeom>
          <a:solidFill>
            <a:srgbClr val="92ABDF"/>
          </a:solidFill>
          <a:ln w="12700">
            <a:solidFill>
              <a:srgbClr val="92ABDF"/>
            </a:solidFill>
            <a:prstDash val="solid"/>
          </a:ln>
        </p:spPr>
      </p:sp>
      <p:sp>
        <p:nvSpPr>
          <p:cNvPr id="12" name="Text 8"/>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9"/>
          <p:cNvSpPr/>
          <p:nvPr/>
        </p:nvSpPr>
        <p:spPr>
          <a:xfrm>
            <a:off x="576149" y="692198"/>
            <a:ext cx="209306" cy="42231"/>
          </a:xfrm>
          <a:prstGeom prst="rect">
            <a:avLst/>
          </a:prstGeom>
          <a:solidFill>
            <a:srgbClr val="92ABDF"/>
          </a:solidFill>
          <a:ln w="12700">
            <a:solidFill>
              <a:srgbClr val="92ABDF"/>
            </a:solidFill>
            <a:prstDash val="solid"/>
          </a:ln>
        </p:spPr>
      </p:sp>
      <p:sp>
        <p:nvSpPr>
          <p:cNvPr id="14" name="Text 10"/>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1"/>
          <p:cNvSpPr/>
          <p:nvPr/>
        </p:nvSpPr>
        <p:spPr>
          <a:xfrm>
            <a:off x="531399" y="6143377"/>
            <a:ext cx="209306" cy="42231"/>
          </a:xfrm>
          <a:prstGeom prst="rect">
            <a:avLst/>
          </a:prstGeom>
          <a:solidFill>
            <a:srgbClr val="92ABDF"/>
          </a:solidFill>
          <a:ln w="19050">
            <a:solidFill>
              <a:srgbClr val="92ABDF"/>
            </a:solidFill>
            <a:prstDash val="solid"/>
          </a:ln>
        </p:spPr>
      </p:sp>
      <p:sp>
        <p:nvSpPr>
          <p:cNvPr id="16" name="Text 12"/>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3"/>
          <p:cNvSpPr/>
          <p:nvPr/>
        </p:nvSpPr>
        <p:spPr>
          <a:xfrm>
            <a:off x="531399" y="6240351"/>
            <a:ext cx="209306" cy="42231"/>
          </a:xfrm>
          <a:prstGeom prst="rect">
            <a:avLst/>
          </a:prstGeom>
          <a:solidFill>
            <a:srgbClr val="92ABDF"/>
          </a:solidFill>
          <a:ln w="19050">
            <a:solidFill>
              <a:srgbClr val="92ABDF"/>
            </a:solidFill>
            <a:prstDash val="solid"/>
          </a:ln>
        </p:spPr>
      </p:sp>
      <p:sp>
        <p:nvSpPr>
          <p:cNvPr id="18" name="Text 14"/>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5"/>
          <p:cNvSpPr/>
          <p:nvPr/>
        </p:nvSpPr>
        <p:spPr>
          <a:xfrm>
            <a:off x="531399" y="6337325"/>
            <a:ext cx="209306" cy="42231"/>
          </a:xfrm>
          <a:prstGeom prst="rect">
            <a:avLst/>
          </a:prstGeom>
          <a:solidFill>
            <a:srgbClr val="92ABDF"/>
          </a:solidFill>
          <a:ln w="19050">
            <a:solidFill>
              <a:srgbClr val="92ABDF"/>
            </a:solidFill>
            <a:prstDash val="solid"/>
          </a:ln>
        </p:spPr>
      </p:sp>
      <p:sp>
        <p:nvSpPr>
          <p:cNvPr id="20" name="Text 16"/>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1"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22"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23" name="Shape 17"/>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01</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marL="0" indent="0" algn="l">
              <a:lnSpc>
                <a:spcPct val="100000"/>
              </a:lnSpc>
              <a:buNone/>
            </a:pPr>
            <a:r>
              <a:rPr lang="en-US" sz="3400" dirty="0">
                <a:solidFill>
                  <a:srgbClr val="0D0D0D"/>
                </a:solidFill>
                <a:latin typeface="MiSans" pitchFamily="34" charset="0"/>
                <a:ea typeface="MiSans" pitchFamily="34" charset="-122"/>
                <a:cs typeface="MiSans" pitchFamily="34" charset="-120"/>
              </a:rPr>
              <a:t>Executive Summary</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856298" y="657860"/>
            <a:ext cx="10479405" cy="822920"/>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MiSans" pitchFamily="34" charset="0"/>
                <a:ea typeface="MiSans" pitchFamily="34" charset="-122"/>
                <a:cs typeface="MiSans" pitchFamily="34" charset="-120"/>
              </a:rPr>
              <a:t>DevBot Vision &amp; Value</a:t>
            </a:r>
            <a:endParaRPr lang="en-US" sz="1600" dirty="0"/>
          </a:p>
        </p:txBody>
      </p:sp>
      <p:sp>
        <p:nvSpPr>
          <p:cNvPr id="4" name="Shape 1"/>
          <p:cNvSpPr/>
          <p:nvPr/>
        </p:nvSpPr>
        <p:spPr>
          <a:xfrm>
            <a:off x="576149" y="498250"/>
            <a:ext cx="209306" cy="42231"/>
          </a:xfrm>
          <a:prstGeom prst="rect">
            <a:avLst/>
          </a:prstGeom>
          <a:solidFill>
            <a:srgbClr val="92ABDF"/>
          </a:solidFill>
          <a:ln w="12700">
            <a:solidFill>
              <a:srgbClr val="92ABDF"/>
            </a:solidFill>
            <a:prstDash val="solid"/>
          </a:ln>
        </p:spPr>
      </p:sp>
      <p:sp>
        <p:nvSpPr>
          <p:cNvPr id="5" name="Text 2"/>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576149" y="595224"/>
            <a:ext cx="209306" cy="42231"/>
          </a:xfrm>
          <a:prstGeom prst="rect">
            <a:avLst/>
          </a:prstGeom>
          <a:solidFill>
            <a:srgbClr val="92ABDF"/>
          </a:solidFill>
          <a:ln w="12700">
            <a:solidFill>
              <a:srgbClr val="92ABDF"/>
            </a:solidFill>
            <a:prstDash val="solid"/>
          </a:ln>
        </p:spPr>
      </p:sp>
      <p:sp>
        <p:nvSpPr>
          <p:cNvPr id="7" name="Text 4"/>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576149" y="692198"/>
            <a:ext cx="209306" cy="42231"/>
          </a:xfrm>
          <a:prstGeom prst="rect">
            <a:avLst/>
          </a:prstGeom>
          <a:solidFill>
            <a:srgbClr val="92ABDF"/>
          </a:solidFill>
          <a:ln w="12700">
            <a:solidFill>
              <a:srgbClr val="92ABDF"/>
            </a:solidFill>
            <a:prstDash val="solid"/>
          </a:ln>
        </p:spPr>
      </p:sp>
      <p:sp>
        <p:nvSpPr>
          <p:cNvPr id="9" name="Text 6"/>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0"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Shape 7"/>
          <p:cNvSpPr/>
          <p:nvPr/>
        </p:nvSpPr>
        <p:spPr>
          <a:xfrm>
            <a:off x="77406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13" name="Text 8"/>
          <p:cNvSpPr/>
          <p:nvPr/>
        </p:nvSpPr>
        <p:spPr>
          <a:xfrm>
            <a:off x="774065" y="1918970"/>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9"/>
          <p:cNvSpPr/>
          <p:nvPr/>
        </p:nvSpPr>
        <p:spPr>
          <a:xfrm>
            <a:off x="1120140" y="3669665"/>
            <a:ext cx="2761615" cy="298704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VRCbot is designed to expedite App Store approval by providing instant answers to developers' questions about policies, technical issues, and compliance. This reduces the number of rejection cycles and speeds up the publishing process.</a:t>
            </a:r>
            <a:endParaRPr lang="en-US" sz="1600" dirty="0"/>
          </a:p>
        </p:txBody>
      </p:sp>
      <p:sp>
        <p:nvSpPr>
          <p:cNvPr id="15" name="Text 10"/>
          <p:cNvSpPr/>
          <p:nvPr/>
        </p:nvSpPr>
        <p:spPr>
          <a:xfrm>
            <a:off x="1097915" y="2960370"/>
            <a:ext cx="280543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Accelerate App Store Approval</a:t>
            </a:r>
            <a:endParaRPr lang="en-US" sz="1600" dirty="0"/>
          </a:p>
        </p:txBody>
      </p:sp>
      <p:pic>
        <p:nvPicPr>
          <p:cNvPr id="16" name="Image 3" descr="https://kimi-img.moonshot.cn/pub/slides/slides_tmpl/image/25-08-27-19:59:33-d2nf6998bjvh7rlj00r0.png"/>
          <p:cNvPicPr>
            <a:picLocks noChangeAspect="1"/>
          </p:cNvPicPr>
          <p:nvPr/>
        </p:nvPicPr>
        <p:blipFill>
          <a:blip r:embed="rId5"/>
          <a:stretch>
            <a:fillRect/>
          </a:stretch>
        </p:blipFill>
        <p:spPr>
          <a:xfrm>
            <a:off x="2160905" y="2049780"/>
            <a:ext cx="688340" cy="691515"/>
          </a:xfrm>
          <a:prstGeom prst="rect">
            <a:avLst/>
          </a:prstGeom>
        </p:spPr>
      </p:pic>
      <p:sp>
        <p:nvSpPr>
          <p:cNvPr id="17" name="Text 11"/>
          <p:cNvSpPr/>
          <p:nvPr/>
        </p:nvSpPr>
        <p:spPr>
          <a:xfrm>
            <a:off x="2152015" y="213614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pic>
        <p:nvPicPr>
          <p:cNvPr id="18" name="Image 4" descr="https://kimi-img.moonshot.cn/pub/slides/slides_tmpl/image/25-08-27-19:59:47-d2nf6cp8bjvh7rlj01c0.png"/>
          <p:cNvPicPr>
            <a:picLocks noChangeAspect="1"/>
          </p:cNvPicPr>
          <p:nvPr/>
        </p:nvPicPr>
        <p:blipFill>
          <a:blip r:embed="rId6"/>
          <a:stretch>
            <a:fillRect/>
          </a:stretch>
        </p:blipFill>
        <p:spPr>
          <a:xfrm>
            <a:off x="1856740" y="2232025"/>
            <a:ext cx="1288415" cy="330200"/>
          </a:xfrm>
          <a:prstGeom prst="rect">
            <a:avLst/>
          </a:prstGeom>
        </p:spPr>
      </p:pic>
      <p:sp>
        <p:nvSpPr>
          <p:cNvPr id="19" name="Shape 12"/>
          <p:cNvSpPr/>
          <p:nvPr/>
        </p:nvSpPr>
        <p:spPr>
          <a:xfrm>
            <a:off x="4437380" y="1918335"/>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20" name="Text 13"/>
          <p:cNvSpPr/>
          <p:nvPr/>
        </p:nvSpPr>
        <p:spPr>
          <a:xfrm>
            <a:off x="4437380" y="1918335"/>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4755515" y="3669665"/>
            <a:ext cx="2761615" cy="29870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By offering 24/7 expert guidance, VRCbot minimizes the need for manual support, significantly cutting costs while ensuring developers always have access to the information they need.</a:t>
            </a:r>
            <a:endParaRPr lang="en-US" sz="1600" dirty="0"/>
          </a:p>
        </p:txBody>
      </p:sp>
      <p:sp>
        <p:nvSpPr>
          <p:cNvPr id="22" name="Text 15"/>
          <p:cNvSpPr/>
          <p:nvPr/>
        </p:nvSpPr>
        <p:spPr>
          <a:xfrm>
            <a:off x="4733290" y="2960370"/>
            <a:ext cx="280543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Reduce Support Costs</a:t>
            </a:r>
            <a:endParaRPr lang="en-US" sz="1600" dirty="0"/>
          </a:p>
        </p:txBody>
      </p:sp>
      <p:pic>
        <p:nvPicPr>
          <p:cNvPr id="23" name="Image 5" descr="https://kimi-img.moonshot.cn/pub/slides/slides_tmpl/image/25-08-27-19:59:33-d2nf6998bjvh7rlj00r0.png"/>
          <p:cNvPicPr>
            <a:picLocks noChangeAspect="1"/>
          </p:cNvPicPr>
          <p:nvPr/>
        </p:nvPicPr>
        <p:blipFill>
          <a:blip r:embed="rId5"/>
          <a:stretch>
            <a:fillRect/>
          </a:stretch>
        </p:blipFill>
        <p:spPr>
          <a:xfrm>
            <a:off x="5796280" y="2049780"/>
            <a:ext cx="688340" cy="691515"/>
          </a:xfrm>
          <a:prstGeom prst="rect">
            <a:avLst/>
          </a:prstGeom>
        </p:spPr>
      </p:pic>
      <p:sp>
        <p:nvSpPr>
          <p:cNvPr id="24" name="Text 16"/>
          <p:cNvSpPr/>
          <p:nvPr/>
        </p:nvSpPr>
        <p:spPr>
          <a:xfrm>
            <a:off x="5796915" y="214185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pic>
        <p:nvPicPr>
          <p:cNvPr id="25" name="Image 6" descr="https://kimi-img.moonshot.cn/pub/slides/slides_tmpl/image/25-08-27-19:59:47-d2nf6cp8bjvh7rlj01c0.png"/>
          <p:cNvPicPr>
            <a:picLocks noChangeAspect="1"/>
          </p:cNvPicPr>
          <p:nvPr/>
        </p:nvPicPr>
        <p:blipFill>
          <a:blip r:embed="rId6"/>
          <a:stretch>
            <a:fillRect/>
          </a:stretch>
        </p:blipFill>
        <p:spPr>
          <a:xfrm>
            <a:off x="5492115" y="2232025"/>
            <a:ext cx="1288415" cy="330200"/>
          </a:xfrm>
          <a:prstGeom prst="rect">
            <a:avLst/>
          </a:prstGeom>
        </p:spPr>
      </p:pic>
      <p:sp>
        <p:nvSpPr>
          <p:cNvPr id="26" name="Shape 17"/>
          <p:cNvSpPr/>
          <p:nvPr/>
        </p:nvSpPr>
        <p:spPr>
          <a:xfrm>
            <a:off x="808291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27" name="Text 18"/>
          <p:cNvSpPr/>
          <p:nvPr/>
        </p:nvSpPr>
        <p:spPr>
          <a:xfrm>
            <a:off x="8082915" y="1918970"/>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19"/>
          <p:cNvSpPr/>
          <p:nvPr/>
        </p:nvSpPr>
        <p:spPr>
          <a:xfrm>
            <a:off x="8395970" y="3669665"/>
            <a:ext cx="2761615" cy="29870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continuously updates its knowledge base with the latest App Store guidelines and historical resolution data, ensuring developers receive accurate and up-to-date answers.</a:t>
            </a:r>
            <a:endParaRPr lang="en-US" sz="1600" dirty="0"/>
          </a:p>
        </p:txBody>
      </p:sp>
      <p:sp>
        <p:nvSpPr>
          <p:cNvPr id="29" name="Text 20"/>
          <p:cNvSpPr/>
          <p:nvPr/>
        </p:nvSpPr>
        <p:spPr>
          <a:xfrm>
            <a:off x="8373745" y="2960370"/>
            <a:ext cx="280543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Stay Updated with Live Guidelines</a:t>
            </a:r>
            <a:endParaRPr lang="en-US" sz="1600" dirty="0"/>
          </a:p>
        </p:txBody>
      </p:sp>
      <p:pic>
        <p:nvPicPr>
          <p:cNvPr id="30" name="Image 7" descr="https://kimi-img.moonshot.cn/pub/slides/slides_tmpl/image/25-08-27-19:59:33-d2nf6998bjvh7rlj00r0.png"/>
          <p:cNvPicPr>
            <a:picLocks noChangeAspect="1"/>
          </p:cNvPicPr>
          <p:nvPr/>
        </p:nvPicPr>
        <p:blipFill>
          <a:blip r:embed="rId5"/>
          <a:stretch>
            <a:fillRect/>
          </a:stretch>
        </p:blipFill>
        <p:spPr>
          <a:xfrm>
            <a:off x="9436735" y="2049780"/>
            <a:ext cx="688340" cy="691515"/>
          </a:xfrm>
          <a:prstGeom prst="rect">
            <a:avLst/>
          </a:prstGeom>
        </p:spPr>
      </p:pic>
      <p:sp>
        <p:nvSpPr>
          <p:cNvPr id="31" name="Text 21"/>
          <p:cNvSpPr/>
          <p:nvPr/>
        </p:nvSpPr>
        <p:spPr>
          <a:xfrm>
            <a:off x="9431020" y="214566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pic>
        <p:nvPicPr>
          <p:cNvPr id="32" name="Image 8" descr="https://kimi-img.moonshot.cn/pub/slides/slides_tmpl/image/25-08-27-19:59:47-d2nf6cp8bjvh7rlj01c0.png"/>
          <p:cNvPicPr>
            <a:picLocks noChangeAspect="1"/>
          </p:cNvPicPr>
          <p:nvPr/>
        </p:nvPicPr>
        <p:blipFill>
          <a:blip r:embed="rId6"/>
          <a:stretch>
            <a:fillRect/>
          </a:stretch>
        </p:blipFill>
        <p:spPr>
          <a:xfrm>
            <a:off x="9132570" y="2232025"/>
            <a:ext cx="1288415" cy="330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7-d2nf6cp8bjvh7rlj01ag.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42-d2nf6bh8bjvh7rlj017g.png"/>
          <p:cNvPicPr>
            <a:picLocks noChangeAspect="1"/>
          </p:cNvPicPr>
          <p:nvPr/>
        </p:nvPicPr>
        <p:blipFill>
          <a:blip r:embed="rId4">
            <a:alphaModFix amt="60000"/>
          </a:blip>
          <a:stretch>
            <a:fillRect/>
          </a:stretch>
        </p:blipFill>
        <p:spPr>
          <a:xfrm>
            <a:off x="461645" y="1942465"/>
            <a:ext cx="11273790" cy="4507865"/>
          </a:xfrm>
          <a:prstGeom prst="rect">
            <a:avLst/>
          </a:prstGeom>
        </p:spPr>
      </p:pic>
      <p:sp>
        <p:nvSpPr>
          <p:cNvPr id="4" name="Text 0"/>
          <p:cNvSpPr/>
          <p:nvPr/>
        </p:nvSpPr>
        <p:spPr>
          <a:xfrm>
            <a:off x="777875" y="646430"/>
            <a:ext cx="10649585"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Solution at a Glance</a:t>
            </a:r>
            <a:endParaRPr lang="en-US" sz="1600" dirty="0"/>
          </a:p>
        </p:txBody>
      </p:sp>
      <p:sp>
        <p:nvSpPr>
          <p:cNvPr id="5" name="Text 1"/>
          <p:cNvSpPr/>
          <p:nvPr/>
        </p:nvSpPr>
        <p:spPr>
          <a:xfrm>
            <a:off x="821055" y="2287905"/>
            <a:ext cx="4998085" cy="385445"/>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Secure Cloud Service</a:t>
            </a:r>
            <a:endParaRPr lang="en-US" sz="1600" dirty="0"/>
          </a:p>
        </p:txBody>
      </p:sp>
      <p:sp>
        <p:nvSpPr>
          <p:cNvPr id="6" name="Text 2"/>
          <p:cNvSpPr/>
          <p:nvPr/>
        </p:nvSpPr>
        <p:spPr>
          <a:xfrm>
            <a:off x="795655" y="2704465"/>
            <a:ext cx="4998085" cy="15982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operates as a secure cloud service, offering conversational REST endpoints. It is built on a Retrieval-Augmented Generation pipeline that integrates Meta’s Virtual Reality Check (VRC) policy documents and associated documentations.</a:t>
            </a:r>
            <a:endParaRPr lang="en-US" sz="1600" dirty="0"/>
          </a:p>
        </p:txBody>
      </p:sp>
      <p:sp>
        <p:nvSpPr>
          <p:cNvPr id="7" name="Text 3"/>
          <p:cNvSpPr/>
          <p:nvPr/>
        </p:nvSpPr>
        <p:spPr>
          <a:xfrm>
            <a:off x="6457950" y="4302760"/>
            <a:ext cx="4998085" cy="385445"/>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Role-Based Access and Audit Trails</a:t>
            </a:r>
            <a:endParaRPr lang="en-US" sz="1600" dirty="0"/>
          </a:p>
        </p:txBody>
      </p:sp>
      <p:sp>
        <p:nvSpPr>
          <p:cNvPr id="8" name="Text 4"/>
          <p:cNvSpPr/>
          <p:nvPr/>
        </p:nvSpPr>
        <p:spPr>
          <a:xfrm>
            <a:off x="6457950" y="4719320"/>
            <a:ext cx="4998085" cy="1598295"/>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solution includes role-based access controls and comprehensive audit trails to meet enterprise governance requirements, ensuring compliance and security.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02</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r>
              <a:rPr lang="en-US" sz="3600" dirty="0">
                <a:solidFill>
                  <a:srgbClr val="262626"/>
                </a:solidFill>
                <a:latin typeface="MiSans" pitchFamily="34" charset="0"/>
                <a:ea typeface="MiSans" pitchFamily="34" charset="-122"/>
                <a:cs typeface="MiSans" pitchFamily="34" charset="-120"/>
              </a:rPr>
              <a:t>VRCbot </a:t>
            </a:r>
            <a:r>
              <a:rPr lang="en-US" sz="3400" dirty="0">
                <a:solidFill>
                  <a:srgbClr val="0D0D0D"/>
                </a:solidFill>
                <a:latin typeface="MiSans" pitchFamily="34" charset="0"/>
                <a:ea typeface="MiSans" pitchFamily="34" charset="-122"/>
                <a:cs typeface="MiSans" pitchFamily="34" charset="-120"/>
              </a:rPr>
              <a:t>Requirements Alignment</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6202680" y="1847215"/>
            <a:ext cx="2790190" cy="4148455"/>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4" name="Text 1"/>
          <p:cNvSpPr/>
          <p:nvPr/>
        </p:nvSpPr>
        <p:spPr>
          <a:xfrm>
            <a:off x="6202680" y="1847215"/>
            <a:ext cx="2790190" cy="4148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43865" y="1741170"/>
            <a:ext cx="2790190" cy="4148455"/>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6" name="Text 3"/>
          <p:cNvSpPr/>
          <p:nvPr/>
        </p:nvSpPr>
        <p:spPr>
          <a:xfrm>
            <a:off x="443865" y="1741170"/>
            <a:ext cx="2790190" cy="4148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3322955" y="2245360"/>
            <a:ext cx="2790190" cy="4148455"/>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8" name="Text 5"/>
          <p:cNvSpPr/>
          <p:nvPr/>
        </p:nvSpPr>
        <p:spPr>
          <a:xfrm>
            <a:off x="3322955" y="2245360"/>
            <a:ext cx="2790190" cy="4148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9011920" y="2245360"/>
            <a:ext cx="2790190" cy="4148455"/>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0" name="Text 7"/>
          <p:cNvSpPr/>
          <p:nvPr/>
        </p:nvSpPr>
        <p:spPr>
          <a:xfrm>
            <a:off x="9011920" y="2245360"/>
            <a:ext cx="2790190" cy="4148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856298" y="535305"/>
            <a:ext cx="10479405" cy="822920"/>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MiSans" pitchFamily="34" charset="0"/>
                <a:ea typeface="MiSans" pitchFamily="34" charset="-122"/>
                <a:cs typeface="MiSans" pitchFamily="34" charset="-120"/>
              </a:rPr>
              <a:t>Functional Requirements Met</a:t>
            </a:r>
            <a:endParaRPr lang="en-US" sz="1600" dirty="0"/>
          </a:p>
        </p:txBody>
      </p:sp>
      <p:sp>
        <p:nvSpPr>
          <p:cNvPr id="12" name="Text 9"/>
          <p:cNvSpPr/>
          <p:nvPr/>
        </p:nvSpPr>
        <p:spPr>
          <a:xfrm>
            <a:off x="515620" y="2214245"/>
            <a:ext cx="2707640"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Natural-Language Q&amp;A</a:t>
            </a:r>
            <a:endParaRPr lang="en-US" sz="1600" dirty="0"/>
          </a:p>
        </p:txBody>
      </p:sp>
      <p:sp>
        <p:nvSpPr>
          <p:cNvPr id="13" name="Text 10"/>
          <p:cNvSpPr/>
          <p:nvPr/>
        </p:nvSpPr>
        <p:spPr>
          <a:xfrm>
            <a:off x="524510" y="2829560"/>
            <a:ext cx="2708275" cy="303466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provides natural-language question and answer capabilities, allowing developers to get the information they need in a conversational format.</a:t>
            </a:r>
            <a:endParaRPr lang="en-US" sz="1600" dirty="0"/>
          </a:p>
        </p:txBody>
      </p:sp>
      <p:sp>
        <p:nvSpPr>
          <p:cNvPr id="14" name="Text 11"/>
          <p:cNvSpPr/>
          <p:nvPr/>
        </p:nvSpPr>
        <p:spPr>
          <a:xfrm>
            <a:off x="3354705" y="2655570"/>
            <a:ext cx="2766695"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Multi-turn Context</a:t>
            </a:r>
            <a:endParaRPr lang="en-US" sz="1600" dirty="0"/>
          </a:p>
        </p:txBody>
      </p:sp>
      <p:sp>
        <p:nvSpPr>
          <p:cNvPr id="15" name="Text 12"/>
          <p:cNvSpPr/>
          <p:nvPr/>
        </p:nvSpPr>
        <p:spPr>
          <a:xfrm>
            <a:off x="3437890" y="3270885"/>
            <a:ext cx="2640965" cy="3034665"/>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The chatbot maintains context across multiple turns of conversation, ensuring that follow-up questions are understood and answered accurately.</a:t>
            </a:r>
            <a:endParaRPr lang="en-US" sz="1600" dirty="0"/>
          </a:p>
        </p:txBody>
      </p:sp>
      <p:sp>
        <p:nvSpPr>
          <p:cNvPr id="16" name="Text 13"/>
          <p:cNvSpPr/>
          <p:nvPr/>
        </p:nvSpPr>
        <p:spPr>
          <a:xfrm>
            <a:off x="6224905" y="2200910"/>
            <a:ext cx="2696210"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Proactive Violation Alerts</a:t>
            </a:r>
            <a:endParaRPr lang="en-US" sz="1600" dirty="0"/>
          </a:p>
        </p:txBody>
      </p:sp>
      <p:sp>
        <p:nvSpPr>
          <p:cNvPr id="17" name="Text 14"/>
          <p:cNvSpPr/>
          <p:nvPr/>
        </p:nvSpPr>
        <p:spPr>
          <a:xfrm>
            <a:off x="6303645" y="2816225"/>
            <a:ext cx="2708275" cy="303466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proactively alerts developers to potential policy violations, helping them address issues before submission and reducing the risk of rejection.</a:t>
            </a:r>
            <a:endParaRPr lang="en-US" sz="1600" dirty="0"/>
          </a:p>
        </p:txBody>
      </p:sp>
      <p:sp>
        <p:nvSpPr>
          <p:cNvPr id="18" name="Text 15"/>
          <p:cNvSpPr/>
          <p:nvPr/>
        </p:nvSpPr>
        <p:spPr>
          <a:xfrm>
            <a:off x="9028430" y="2704465"/>
            <a:ext cx="2766695"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Citation of Exact Guidelines</a:t>
            </a:r>
            <a:endParaRPr lang="en-US" sz="1600" dirty="0"/>
          </a:p>
        </p:txBody>
      </p:sp>
      <p:sp>
        <p:nvSpPr>
          <p:cNvPr id="19" name="Text 16"/>
          <p:cNvSpPr/>
          <p:nvPr/>
        </p:nvSpPr>
        <p:spPr>
          <a:xfrm>
            <a:off x="9111615" y="3319780"/>
            <a:ext cx="2640965" cy="2985770"/>
          </a:xfrm>
          <a:prstGeom prst="rect">
            <a:avLst/>
          </a:prstGeom>
          <a:noFill/>
          <a:ln/>
        </p:spPr>
        <p:txBody>
          <a:bodyPr wrap="square" lIns="0" tIns="0" rIns="0" bIns="0" rtlCol="0" anchor="t"/>
          <a:lstStyle/>
          <a:p>
            <a:pPr marL="0" indent="0" algn="l">
              <a:lnSpc>
                <a:spcPct val="150000"/>
              </a:lnSpc>
              <a:buNone/>
            </a:pPr>
            <a:r>
              <a:rPr lang="en-US" sz="1400" dirty="0">
                <a:solidFill>
                  <a:srgbClr val="262626"/>
                </a:solidFill>
                <a:latin typeface="MiSans" pitchFamily="34" charset="0"/>
                <a:ea typeface="MiSans" pitchFamily="34" charset="-122"/>
                <a:cs typeface="MiSans" pitchFamily="34" charset="-120"/>
              </a:rPr>
              <a:t>Each answer includes citations of exact App Store guidelines, providing developers with clear references and ensuring compliance.</a:t>
            </a:r>
            <a:endParaRPr lang="en-US" sz="1600" dirty="0"/>
          </a:p>
        </p:txBody>
      </p:sp>
      <p:sp>
        <p:nvSpPr>
          <p:cNvPr id="20" name="Shape 17"/>
          <p:cNvSpPr/>
          <p:nvPr/>
        </p:nvSpPr>
        <p:spPr>
          <a:xfrm>
            <a:off x="443865" y="160528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21" name="Text 18"/>
          <p:cNvSpPr/>
          <p:nvPr/>
        </p:nvSpPr>
        <p:spPr>
          <a:xfrm>
            <a:off x="443865" y="1605280"/>
            <a:ext cx="690245" cy="3695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19"/>
          <p:cNvSpPr/>
          <p:nvPr/>
        </p:nvSpPr>
        <p:spPr>
          <a:xfrm>
            <a:off x="445135" y="1560195"/>
            <a:ext cx="688975" cy="536575"/>
          </a:xfrm>
          <a:prstGeom prst="rect">
            <a:avLst/>
          </a:prstGeom>
          <a:noFill/>
          <a:ln/>
        </p:spPr>
        <p:txBody>
          <a:bodyPr wrap="square" lIns="0" tIns="0" rIns="0" bIns="0" rtlCol="0" anchor="t"/>
          <a:lstStyle/>
          <a:p>
            <a:pPr marL="0" indent="0" algn="ctr">
              <a:lnSpc>
                <a:spcPct val="100000"/>
              </a:lnSpc>
              <a:buNone/>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23" name="Shape 20"/>
          <p:cNvSpPr/>
          <p:nvPr/>
        </p:nvSpPr>
        <p:spPr>
          <a:xfrm>
            <a:off x="3319780" y="203454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24" name="Text 21"/>
          <p:cNvSpPr/>
          <p:nvPr/>
        </p:nvSpPr>
        <p:spPr>
          <a:xfrm>
            <a:off x="3319780" y="2034540"/>
            <a:ext cx="690245" cy="3695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Text 22"/>
          <p:cNvSpPr/>
          <p:nvPr/>
        </p:nvSpPr>
        <p:spPr>
          <a:xfrm>
            <a:off x="3321050" y="1989455"/>
            <a:ext cx="688975" cy="536575"/>
          </a:xfrm>
          <a:prstGeom prst="rect">
            <a:avLst/>
          </a:prstGeom>
          <a:noFill/>
          <a:ln/>
        </p:spPr>
        <p:txBody>
          <a:bodyPr wrap="square" lIns="0" tIns="0" rIns="0" bIns="0" rtlCol="0" anchor="t"/>
          <a:lstStyle/>
          <a:p>
            <a:pPr marL="0" indent="0" algn="ctr">
              <a:lnSpc>
                <a:spcPct val="100000"/>
              </a:lnSpc>
              <a:buNone/>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6" name="Shape 23"/>
          <p:cNvSpPr/>
          <p:nvPr/>
        </p:nvSpPr>
        <p:spPr>
          <a:xfrm>
            <a:off x="6208395" y="160528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27" name="Text 24"/>
          <p:cNvSpPr/>
          <p:nvPr/>
        </p:nvSpPr>
        <p:spPr>
          <a:xfrm>
            <a:off x="6208395" y="1605280"/>
            <a:ext cx="690245" cy="3695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25"/>
          <p:cNvSpPr/>
          <p:nvPr/>
        </p:nvSpPr>
        <p:spPr>
          <a:xfrm>
            <a:off x="6209665" y="1560195"/>
            <a:ext cx="688975" cy="536575"/>
          </a:xfrm>
          <a:prstGeom prst="rect">
            <a:avLst/>
          </a:prstGeom>
          <a:noFill/>
          <a:ln/>
        </p:spPr>
        <p:txBody>
          <a:bodyPr wrap="square" lIns="0" tIns="0" rIns="0" bIns="0" rtlCol="0" anchor="t"/>
          <a:lstStyle/>
          <a:p>
            <a:pPr marL="0" indent="0" algn="ctr">
              <a:lnSpc>
                <a:spcPct val="100000"/>
              </a:lnSpc>
              <a:buNone/>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29" name="Shape 26"/>
          <p:cNvSpPr/>
          <p:nvPr/>
        </p:nvSpPr>
        <p:spPr>
          <a:xfrm>
            <a:off x="9024620" y="2079625"/>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30" name="Text 27"/>
          <p:cNvSpPr/>
          <p:nvPr/>
        </p:nvSpPr>
        <p:spPr>
          <a:xfrm>
            <a:off x="9024620" y="2079625"/>
            <a:ext cx="690245" cy="3695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1" name="Text 28"/>
          <p:cNvSpPr/>
          <p:nvPr/>
        </p:nvSpPr>
        <p:spPr>
          <a:xfrm>
            <a:off x="9025890" y="2034540"/>
            <a:ext cx="688975" cy="536575"/>
          </a:xfrm>
          <a:prstGeom prst="rect">
            <a:avLst/>
          </a:prstGeom>
          <a:noFill/>
          <a:ln/>
        </p:spPr>
        <p:txBody>
          <a:bodyPr wrap="square" lIns="0" tIns="0" rIns="0" bIns="0" rtlCol="0" anchor="t"/>
          <a:lstStyle/>
          <a:p>
            <a:pPr marL="0" indent="0" algn="ctr">
              <a:lnSpc>
                <a:spcPct val="100000"/>
              </a:lnSpc>
              <a:buNone/>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32" name="Shape 29"/>
          <p:cNvSpPr/>
          <p:nvPr/>
        </p:nvSpPr>
        <p:spPr>
          <a:xfrm>
            <a:off x="576149" y="498250"/>
            <a:ext cx="209306" cy="42231"/>
          </a:xfrm>
          <a:prstGeom prst="rect">
            <a:avLst/>
          </a:prstGeom>
          <a:solidFill>
            <a:srgbClr val="92ABDF"/>
          </a:solidFill>
          <a:ln w="12700">
            <a:solidFill>
              <a:srgbClr val="92ABDF"/>
            </a:solidFill>
            <a:prstDash val="solid"/>
          </a:ln>
        </p:spPr>
      </p:sp>
      <p:sp>
        <p:nvSpPr>
          <p:cNvPr id="33" name="Text 30"/>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1"/>
          <p:cNvSpPr/>
          <p:nvPr/>
        </p:nvSpPr>
        <p:spPr>
          <a:xfrm>
            <a:off x="576149" y="595224"/>
            <a:ext cx="209306" cy="42231"/>
          </a:xfrm>
          <a:prstGeom prst="rect">
            <a:avLst/>
          </a:prstGeom>
          <a:solidFill>
            <a:srgbClr val="92ABDF"/>
          </a:solidFill>
          <a:ln w="12700">
            <a:solidFill>
              <a:srgbClr val="92ABDF"/>
            </a:solidFill>
            <a:prstDash val="solid"/>
          </a:ln>
        </p:spPr>
      </p:sp>
      <p:sp>
        <p:nvSpPr>
          <p:cNvPr id="35" name="Text 32"/>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3"/>
          <p:cNvSpPr/>
          <p:nvPr/>
        </p:nvSpPr>
        <p:spPr>
          <a:xfrm>
            <a:off x="576149" y="692198"/>
            <a:ext cx="209306" cy="42231"/>
          </a:xfrm>
          <a:prstGeom prst="rect">
            <a:avLst/>
          </a:prstGeom>
          <a:solidFill>
            <a:srgbClr val="92ABDF"/>
          </a:solidFill>
          <a:ln w="12700">
            <a:solidFill>
              <a:srgbClr val="92ABDF"/>
            </a:solidFill>
            <a:prstDash val="solid"/>
          </a:ln>
        </p:spPr>
      </p:sp>
      <p:sp>
        <p:nvSpPr>
          <p:cNvPr id="37" name="Text 34"/>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38"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39"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9-d2nf6ap8bjvh7rlj011g.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4-d2nf69h8bjvh7rlj00tg.png"/>
          <p:cNvPicPr>
            <a:picLocks noChangeAspect="1"/>
          </p:cNvPicPr>
          <p:nvPr/>
        </p:nvPicPr>
        <p:blipFill>
          <a:blip r:embed="rId4"/>
          <a:stretch>
            <a:fillRect/>
          </a:stretch>
        </p:blipFill>
        <p:spPr>
          <a:xfrm>
            <a:off x="-26670" y="2538730"/>
            <a:ext cx="8061960" cy="3488055"/>
          </a:xfrm>
          <a:prstGeom prst="rect">
            <a:avLst/>
          </a:prstGeom>
        </p:spPr>
      </p:pic>
      <p:sp>
        <p:nvSpPr>
          <p:cNvPr id="4" name="Shape 0"/>
          <p:cNvSpPr/>
          <p:nvPr/>
        </p:nvSpPr>
        <p:spPr>
          <a:xfrm>
            <a:off x="576149" y="498250"/>
            <a:ext cx="209306" cy="42231"/>
          </a:xfrm>
          <a:prstGeom prst="rect">
            <a:avLst/>
          </a:prstGeom>
          <a:solidFill>
            <a:srgbClr val="2F5BEE"/>
          </a:solidFill>
          <a:ln w="19050">
            <a:solidFill>
              <a:srgbClr val="4874CB"/>
            </a:solidFill>
            <a:prstDash val="solid"/>
          </a:ln>
        </p:spPr>
      </p:sp>
      <p:sp>
        <p:nvSpPr>
          <p:cNvPr id="5" name="Text 1"/>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a:off x="576149" y="595224"/>
            <a:ext cx="209306" cy="42231"/>
          </a:xfrm>
          <a:prstGeom prst="rect">
            <a:avLst/>
          </a:prstGeom>
          <a:solidFill>
            <a:srgbClr val="2F5BEE"/>
          </a:solidFill>
          <a:ln w="19050">
            <a:solidFill>
              <a:srgbClr val="4874CB"/>
            </a:solidFill>
            <a:prstDash val="solid"/>
          </a:ln>
        </p:spPr>
      </p:sp>
      <p:sp>
        <p:nvSpPr>
          <p:cNvPr id="7" name="Text 3"/>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a:off x="576149" y="692198"/>
            <a:ext cx="209306" cy="42231"/>
          </a:xfrm>
          <a:prstGeom prst="rect">
            <a:avLst/>
          </a:prstGeom>
          <a:solidFill>
            <a:srgbClr val="2F5BEE"/>
          </a:solidFill>
          <a:ln w="19050">
            <a:solidFill>
              <a:srgbClr val="4874CB"/>
            </a:solidFill>
            <a:prstDash val="solid"/>
          </a:ln>
        </p:spPr>
      </p:sp>
      <p:sp>
        <p:nvSpPr>
          <p:cNvPr id="9" name="Text 5"/>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1" name="Text 7"/>
          <p:cNvSpPr/>
          <p:nvPr/>
        </p:nvSpPr>
        <p:spPr>
          <a:xfrm>
            <a:off x="713105" y="2722245"/>
            <a:ext cx="7322820" cy="822920"/>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MiSans" pitchFamily="34" charset="0"/>
                <a:ea typeface="MiSans" pitchFamily="34" charset="-122"/>
                <a:cs typeface="MiSans" pitchFamily="34" charset="-120"/>
              </a:rPr>
              <a:t>Non-Functional Compliance</a:t>
            </a:r>
            <a:endParaRPr lang="en-US" sz="1600" dirty="0"/>
          </a:p>
        </p:txBody>
      </p:sp>
      <p:sp>
        <p:nvSpPr>
          <p:cNvPr id="12" name="Text 8"/>
          <p:cNvSpPr/>
          <p:nvPr/>
        </p:nvSpPr>
        <p:spPr>
          <a:xfrm>
            <a:off x="713105" y="3688715"/>
            <a:ext cx="6583045" cy="457200"/>
          </a:xfrm>
          <a:prstGeom prst="rect">
            <a:avLst/>
          </a:prstGeom>
          <a:noFill/>
          <a:ln/>
        </p:spPr>
        <p:txBody>
          <a:bodyPr wrap="square" lIns="0" tIns="0" rIns="0" bIns="0" rtlCol="0" anchor="t">
            <a:spAutoFit/>
          </a:bodyPr>
          <a:lstStyle/>
          <a:p>
            <a:pPr marL="0" indent="0" algn="l">
              <a:lnSpc>
                <a:spcPct val="150000"/>
              </a:lnSpc>
              <a:buNone/>
            </a:pPr>
            <a:r>
              <a:rPr lang="en-US" sz="2000" dirty="0">
                <a:solidFill>
                  <a:srgbClr val="577FD2"/>
                </a:solidFill>
                <a:latin typeface="MiSans" pitchFamily="34" charset="0"/>
                <a:ea typeface="MiSans" pitchFamily="34" charset="-122"/>
                <a:cs typeface="MiSans" pitchFamily="34" charset="-120"/>
              </a:rPr>
              <a:t>Security and Compliance</a:t>
            </a:r>
            <a:endParaRPr lang="en-US" sz="1600" dirty="0"/>
          </a:p>
        </p:txBody>
      </p:sp>
      <p:sp>
        <p:nvSpPr>
          <p:cNvPr id="13" name="Text 9"/>
          <p:cNvSpPr/>
          <p:nvPr/>
        </p:nvSpPr>
        <p:spPr>
          <a:xfrm>
            <a:off x="713105" y="4150360"/>
            <a:ext cx="658368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VRCbot adheres to stringent security controls, including OAuth 2.0 SSO, AES-256 encryption, GDPR/CCPA data minimization, and SOC-2-compliant logging. It also offers horizontal autoscaling to handle high traffic and disaster recovery across multiple regions.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7163"/>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03</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r>
              <a:rPr lang="en-US" sz="3600" dirty="0">
                <a:solidFill>
                  <a:srgbClr val="262626"/>
                </a:solidFill>
                <a:latin typeface="MiSans" pitchFamily="34" charset="0"/>
                <a:ea typeface="MiSans" pitchFamily="34" charset="-122"/>
                <a:cs typeface="MiSans" pitchFamily="34" charset="-120"/>
              </a:rPr>
              <a:t>VRCbot </a:t>
            </a:r>
            <a:r>
              <a:rPr lang="en-US" sz="3400" dirty="0">
                <a:solidFill>
                  <a:srgbClr val="0D0D0D"/>
                </a:solidFill>
                <a:latin typeface="MiSans" pitchFamily="34" charset="0"/>
                <a:ea typeface="MiSans" pitchFamily="34" charset="-122"/>
                <a:cs typeface="MiSans" pitchFamily="34" charset="-120"/>
              </a:rPr>
              <a:t>Architecture Overview</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1009</Words>
  <Application>Microsoft Office PowerPoint</Application>
  <PresentationFormat>Widescreen</PresentationFormat>
  <Paragraphs>153</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MiSans</vt:lpstr>
      <vt:lpstr>Arial</vt:lpstr>
      <vt:lpstr>Calibri</vt:lpstr>
      <vt:lpstr>Noto Sans SC</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DevBot RFP Response</dc:title>
  <dc:subject>DevBot RFP Response</dc:subject>
  <dc:creator>Kimi</dc:creator>
  <cp:lastModifiedBy>Elite8300</cp:lastModifiedBy>
  <cp:revision>17</cp:revision>
  <dcterms:created xsi:type="dcterms:W3CDTF">2025-09-13T13:27:01Z</dcterms:created>
  <dcterms:modified xsi:type="dcterms:W3CDTF">2025-09-15T14:54:51Z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{"Label":"DevBot RFP Response","ContentProducer":"001191110108MACG2KBH8F10000","ProduceID":"d32n1hjodd0oeg4pfs7g","ReservedCode1":"","ContentPropagator":"001191110108MACG2KBH8F20000","PropagateID":"d32n1hjodd0oeg4pfs7g","ReservedCode2":""}</vt:lpwstr>
  </property>
</Properties>
</file>